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rimo" panose="020B0600070205080204" charset="0"/>
      <p:regular r:id="rId13"/>
    </p:embeddedFont>
    <p:embeddedFont>
      <p:font typeface="Canva Sans" panose="020B0600070205080204" charset="0"/>
      <p:regular r:id="rId14"/>
    </p:embeddedFont>
    <p:embeddedFont>
      <p:font typeface="DM Sans" pitchFamily="2" charset="0"/>
      <p:regular r:id="rId15"/>
    </p:embeddedFont>
    <p:embeddedFont>
      <p:font typeface="Montserrat Light" panose="00000400000000000000" pitchFamily="2" charset="0"/>
      <p:regular r:id="rId16"/>
    </p:embeddedFont>
    <p:embeddedFont>
      <p:font typeface="Montserrat Light Bold" panose="020B0600070205080204" charset="0"/>
      <p:regular r:id="rId17"/>
    </p:embeddedFont>
    <p:embeddedFont>
      <p:font typeface="Oswald" panose="00000500000000000000" pitchFamily="2" charset="0"/>
      <p:regular r:id="rId18"/>
    </p:embeddedFont>
    <p:embeddedFont>
      <p:font typeface="Oswald Bold" panose="00000800000000000000" charset="0"/>
      <p:regular r:id="rId19"/>
    </p:embeddedFont>
    <p:embeddedFont>
      <p:font typeface="Roboto Mono" panose="00000009000000000000" pitchFamily="49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5" d="100"/>
          <a:sy n="75" d="100"/>
        </p:scale>
        <p:origin x="461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30-Jan-24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30-Jan-24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30-Jan-24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30-Jan-24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30-Jan-24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30-Jan-24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30-Jan-24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30-Jan-24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30-Jan-24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30-Jan-24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30-Jan-24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30-Jan-24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svg"/><Relationship Id="rId18" Type="http://schemas.openxmlformats.org/officeDocument/2006/relationships/image" Target="../media/image57.png"/><Relationship Id="rId3" Type="http://schemas.openxmlformats.org/officeDocument/2006/relationships/image" Target="../media/image20.svg"/><Relationship Id="rId7" Type="http://schemas.openxmlformats.org/officeDocument/2006/relationships/image" Target="../media/image46.svg"/><Relationship Id="rId12" Type="http://schemas.openxmlformats.org/officeDocument/2006/relationships/image" Target="../media/image51.png"/><Relationship Id="rId17" Type="http://schemas.openxmlformats.org/officeDocument/2006/relationships/image" Target="../media/image56.svg"/><Relationship Id="rId2" Type="http://schemas.openxmlformats.org/officeDocument/2006/relationships/image" Target="../media/image19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5" Type="http://schemas.openxmlformats.org/officeDocument/2006/relationships/image" Target="../media/image54.svg"/><Relationship Id="rId10" Type="http://schemas.openxmlformats.org/officeDocument/2006/relationships/image" Target="../media/image49.png"/><Relationship Id="rId19" Type="http://schemas.openxmlformats.org/officeDocument/2006/relationships/image" Target="../media/image58.svg"/><Relationship Id="rId4" Type="http://schemas.openxmlformats.org/officeDocument/2006/relationships/image" Target="../media/image43.png"/><Relationship Id="rId9" Type="http://schemas.openxmlformats.org/officeDocument/2006/relationships/image" Target="../media/image48.svg"/><Relationship Id="rId1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62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svg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0.svg"/><Relationship Id="rId7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0.svg"/><Relationship Id="rId7" Type="http://schemas.openxmlformats.org/officeDocument/2006/relationships/image" Target="../media/image32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0.svg"/><Relationship Id="rId7" Type="http://schemas.openxmlformats.org/officeDocument/2006/relationships/image" Target="../media/image4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236347" y="3202251"/>
            <a:ext cx="9815307" cy="420886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236347" y="4348786"/>
            <a:ext cx="9815307" cy="276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16437" spc="1610">
                <a:solidFill>
                  <a:srgbClr val="231F20"/>
                </a:solidFill>
                <a:latin typeface="Oswald"/>
              </a:rPr>
              <a:t>INSIGHTS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36347" y="3438109"/>
            <a:ext cx="9815307" cy="118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>
                <a:solidFill>
                  <a:srgbClr val="231F20"/>
                </a:solidFill>
                <a:latin typeface="Oswald Bold"/>
              </a:rPr>
              <a:t>MARKETING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382907" y="3222973"/>
            <a:ext cx="7876393" cy="6642323"/>
            <a:chOff x="0" y="0"/>
            <a:chExt cx="2313331" cy="19508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13331" cy="1950879"/>
            </a:xfrm>
            <a:custGeom>
              <a:avLst/>
              <a:gdLst/>
              <a:ahLst/>
              <a:cxnLst/>
              <a:rect l="l" t="t" r="r" b="b"/>
              <a:pathLst>
                <a:path w="2313331" h="1950879">
                  <a:moveTo>
                    <a:pt x="35385" y="0"/>
                  </a:moveTo>
                  <a:lnTo>
                    <a:pt x="2277946" y="0"/>
                  </a:lnTo>
                  <a:cubicBezTo>
                    <a:pt x="2287331" y="0"/>
                    <a:pt x="2296331" y="3728"/>
                    <a:pt x="2302967" y="10364"/>
                  </a:cubicBezTo>
                  <a:cubicBezTo>
                    <a:pt x="2309603" y="17000"/>
                    <a:pt x="2313331" y="26001"/>
                    <a:pt x="2313331" y="35385"/>
                  </a:cubicBezTo>
                  <a:lnTo>
                    <a:pt x="2313331" y="1915494"/>
                  </a:lnTo>
                  <a:cubicBezTo>
                    <a:pt x="2313331" y="1924879"/>
                    <a:pt x="2309603" y="1933879"/>
                    <a:pt x="2302967" y="1940515"/>
                  </a:cubicBezTo>
                  <a:cubicBezTo>
                    <a:pt x="2296331" y="1947151"/>
                    <a:pt x="2287331" y="1950879"/>
                    <a:pt x="2277946" y="1950879"/>
                  </a:cubicBezTo>
                  <a:lnTo>
                    <a:pt x="35385" y="1950879"/>
                  </a:lnTo>
                  <a:cubicBezTo>
                    <a:pt x="26001" y="1950879"/>
                    <a:pt x="17000" y="1947151"/>
                    <a:pt x="10364" y="1940515"/>
                  </a:cubicBezTo>
                  <a:cubicBezTo>
                    <a:pt x="3728" y="1933879"/>
                    <a:pt x="0" y="1924879"/>
                    <a:pt x="0" y="1915494"/>
                  </a:cubicBezTo>
                  <a:lnTo>
                    <a:pt x="0" y="35385"/>
                  </a:lnTo>
                  <a:cubicBezTo>
                    <a:pt x="0" y="26001"/>
                    <a:pt x="3728" y="17000"/>
                    <a:pt x="10364" y="10364"/>
                  </a:cubicBezTo>
                  <a:cubicBezTo>
                    <a:pt x="17000" y="3728"/>
                    <a:pt x="26001" y="0"/>
                    <a:pt x="35385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313331" cy="1988979"/>
            </a:xfrm>
            <a:prstGeom prst="rect">
              <a:avLst/>
            </a:prstGeom>
          </p:spPr>
          <p:txBody>
            <a:bodyPr lIns="55174" tIns="55174" rIns="55174" bIns="55174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9625" y="3222973"/>
            <a:ext cx="7876393" cy="6642323"/>
            <a:chOff x="0" y="0"/>
            <a:chExt cx="2313331" cy="19508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13331" cy="1950879"/>
            </a:xfrm>
            <a:custGeom>
              <a:avLst/>
              <a:gdLst/>
              <a:ahLst/>
              <a:cxnLst/>
              <a:rect l="l" t="t" r="r" b="b"/>
              <a:pathLst>
                <a:path w="2313331" h="1950879">
                  <a:moveTo>
                    <a:pt x="35385" y="0"/>
                  </a:moveTo>
                  <a:lnTo>
                    <a:pt x="2277946" y="0"/>
                  </a:lnTo>
                  <a:cubicBezTo>
                    <a:pt x="2287331" y="0"/>
                    <a:pt x="2296331" y="3728"/>
                    <a:pt x="2302967" y="10364"/>
                  </a:cubicBezTo>
                  <a:cubicBezTo>
                    <a:pt x="2309603" y="17000"/>
                    <a:pt x="2313331" y="26001"/>
                    <a:pt x="2313331" y="35385"/>
                  </a:cubicBezTo>
                  <a:lnTo>
                    <a:pt x="2313331" y="1915494"/>
                  </a:lnTo>
                  <a:cubicBezTo>
                    <a:pt x="2313331" y="1924879"/>
                    <a:pt x="2309603" y="1933879"/>
                    <a:pt x="2302967" y="1940515"/>
                  </a:cubicBezTo>
                  <a:cubicBezTo>
                    <a:pt x="2296331" y="1947151"/>
                    <a:pt x="2287331" y="1950879"/>
                    <a:pt x="2277946" y="1950879"/>
                  </a:cubicBezTo>
                  <a:lnTo>
                    <a:pt x="35385" y="1950879"/>
                  </a:lnTo>
                  <a:cubicBezTo>
                    <a:pt x="26001" y="1950879"/>
                    <a:pt x="17000" y="1947151"/>
                    <a:pt x="10364" y="1940515"/>
                  </a:cubicBezTo>
                  <a:cubicBezTo>
                    <a:pt x="3728" y="1933879"/>
                    <a:pt x="0" y="1924879"/>
                    <a:pt x="0" y="1915494"/>
                  </a:cubicBezTo>
                  <a:lnTo>
                    <a:pt x="0" y="35385"/>
                  </a:lnTo>
                  <a:cubicBezTo>
                    <a:pt x="0" y="26001"/>
                    <a:pt x="3728" y="17000"/>
                    <a:pt x="10364" y="10364"/>
                  </a:cubicBezTo>
                  <a:cubicBezTo>
                    <a:pt x="17000" y="3728"/>
                    <a:pt x="26001" y="0"/>
                    <a:pt x="35385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313331" cy="1988979"/>
            </a:xfrm>
            <a:prstGeom prst="rect">
              <a:avLst/>
            </a:prstGeom>
          </p:spPr>
          <p:txBody>
            <a:bodyPr lIns="55174" tIns="55174" rIns="55174" bIns="55174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4317683" y="4048976"/>
            <a:ext cx="462494" cy="401109"/>
          </a:xfrm>
          <a:custGeom>
            <a:avLst/>
            <a:gdLst/>
            <a:ahLst/>
            <a:cxnLst/>
            <a:rect l="l" t="t" r="r" b="b"/>
            <a:pathLst>
              <a:path w="462494" h="401109">
                <a:moveTo>
                  <a:pt x="0" y="0"/>
                </a:moveTo>
                <a:lnTo>
                  <a:pt x="462494" y="0"/>
                </a:lnTo>
                <a:lnTo>
                  <a:pt x="462494" y="401109"/>
                </a:lnTo>
                <a:lnTo>
                  <a:pt x="0" y="4011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606680" y="9190729"/>
            <a:ext cx="436851" cy="401109"/>
          </a:xfrm>
          <a:custGeom>
            <a:avLst/>
            <a:gdLst/>
            <a:ahLst/>
            <a:cxnLst/>
            <a:rect l="l" t="t" r="r" b="b"/>
            <a:pathLst>
              <a:path w="436851" h="401109">
                <a:moveTo>
                  <a:pt x="0" y="0"/>
                </a:moveTo>
                <a:lnTo>
                  <a:pt x="436851" y="0"/>
                </a:lnTo>
                <a:lnTo>
                  <a:pt x="436851" y="401109"/>
                </a:lnTo>
                <a:lnTo>
                  <a:pt x="0" y="4011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547267" y="7610245"/>
            <a:ext cx="401109" cy="401109"/>
          </a:xfrm>
          <a:custGeom>
            <a:avLst/>
            <a:gdLst/>
            <a:ahLst/>
            <a:cxnLst/>
            <a:rect l="l" t="t" r="r" b="b"/>
            <a:pathLst>
              <a:path w="401109" h="401109">
                <a:moveTo>
                  <a:pt x="0" y="0"/>
                </a:moveTo>
                <a:lnTo>
                  <a:pt x="401109" y="0"/>
                </a:lnTo>
                <a:lnTo>
                  <a:pt x="401109" y="401109"/>
                </a:lnTo>
                <a:lnTo>
                  <a:pt x="0" y="4011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439672" y="5618031"/>
            <a:ext cx="334014" cy="401109"/>
          </a:xfrm>
          <a:custGeom>
            <a:avLst/>
            <a:gdLst/>
            <a:ahLst/>
            <a:cxnLst/>
            <a:rect l="l" t="t" r="r" b="b"/>
            <a:pathLst>
              <a:path w="334014" h="401109">
                <a:moveTo>
                  <a:pt x="0" y="0"/>
                </a:moveTo>
                <a:lnTo>
                  <a:pt x="334015" y="0"/>
                </a:lnTo>
                <a:lnTo>
                  <a:pt x="334015" y="401109"/>
                </a:lnTo>
                <a:lnTo>
                  <a:pt x="0" y="4011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768782" y="4829862"/>
            <a:ext cx="462494" cy="401109"/>
          </a:xfrm>
          <a:custGeom>
            <a:avLst/>
            <a:gdLst/>
            <a:ahLst/>
            <a:cxnLst/>
            <a:rect l="l" t="t" r="r" b="b"/>
            <a:pathLst>
              <a:path w="462494" h="401109">
                <a:moveTo>
                  <a:pt x="0" y="0"/>
                </a:moveTo>
                <a:lnTo>
                  <a:pt x="462494" y="0"/>
                </a:lnTo>
                <a:lnTo>
                  <a:pt x="462494" y="401109"/>
                </a:lnTo>
                <a:lnTo>
                  <a:pt x="0" y="40110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606680" y="6406200"/>
            <a:ext cx="324205" cy="275869"/>
          </a:xfrm>
          <a:custGeom>
            <a:avLst/>
            <a:gdLst/>
            <a:ahLst/>
            <a:cxnLst/>
            <a:rect l="l" t="t" r="r" b="b"/>
            <a:pathLst>
              <a:path w="324205" h="275869">
                <a:moveTo>
                  <a:pt x="0" y="0"/>
                </a:moveTo>
                <a:lnTo>
                  <a:pt x="324204" y="0"/>
                </a:lnTo>
                <a:lnTo>
                  <a:pt x="324204" y="275869"/>
                </a:lnTo>
                <a:lnTo>
                  <a:pt x="0" y="2758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7872261" y="8400487"/>
            <a:ext cx="516362" cy="397129"/>
          </a:xfrm>
          <a:custGeom>
            <a:avLst/>
            <a:gdLst/>
            <a:ahLst/>
            <a:cxnLst/>
            <a:rect l="l" t="t" r="r" b="b"/>
            <a:pathLst>
              <a:path w="516362" h="397129">
                <a:moveTo>
                  <a:pt x="0" y="0"/>
                </a:moveTo>
                <a:lnTo>
                  <a:pt x="516362" y="0"/>
                </a:lnTo>
                <a:lnTo>
                  <a:pt x="516362" y="397129"/>
                </a:lnTo>
                <a:lnTo>
                  <a:pt x="0" y="39712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809625" y="490017"/>
            <a:ext cx="6547114" cy="1466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56"/>
              </a:lnSpc>
              <a:spcBef>
                <a:spcPct val="0"/>
              </a:spcBef>
            </a:pPr>
            <a:r>
              <a:rPr lang="en-US" sz="5600" u="none" strike="noStrike">
                <a:solidFill>
                  <a:srgbClr val="211F1C"/>
                </a:solidFill>
                <a:latin typeface="Montserrat Light"/>
              </a:rPr>
              <a:t>WHO ARE WE LOOKING FOR?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09625" y="2121273"/>
            <a:ext cx="6818747" cy="1195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211F1C"/>
                </a:solidFill>
                <a:latin typeface="Arimo"/>
              </a:rPr>
              <a:t>We are looking to keep people talking on the phone. But we are also...</a:t>
            </a:r>
          </a:p>
          <a:p>
            <a:pPr algn="l">
              <a:lnSpc>
                <a:spcPts val="2557"/>
              </a:lnSpc>
            </a:pPr>
            <a:endParaRPr lang="en-US" sz="2499">
              <a:solidFill>
                <a:srgbClr val="211F1C"/>
              </a:solidFill>
              <a:latin typeface="Arimo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39556" y="3491962"/>
            <a:ext cx="6818747" cy="757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211F1C"/>
                </a:solidFill>
                <a:latin typeface="Arimo"/>
              </a:rPr>
              <a:t>Looking for to maximize revenue...</a:t>
            </a:r>
          </a:p>
          <a:p>
            <a:pPr algn="l">
              <a:lnSpc>
                <a:spcPts val="2557"/>
              </a:lnSpc>
            </a:pPr>
            <a:endParaRPr lang="en-US" sz="2499">
              <a:solidFill>
                <a:srgbClr val="211F1C"/>
              </a:solidFill>
              <a:latin typeface="Arimo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1342701" y="6204046"/>
            <a:ext cx="767672" cy="767672"/>
          </a:xfrm>
          <a:custGeom>
            <a:avLst/>
            <a:gdLst/>
            <a:ahLst/>
            <a:cxnLst/>
            <a:rect l="l" t="t" r="r" b="b"/>
            <a:pathLst>
              <a:path w="767672" h="767672">
                <a:moveTo>
                  <a:pt x="0" y="0"/>
                </a:moveTo>
                <a:lnTo>
                  <a:pt x="767672" y="0"/>
                </a:lnTo>
                <a:lnTo>
                  <a:pt x="767672" y="767672"/>
                </a:lnTo>
                <a:lnTo>
                  <a:pt x="0" y="76767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2737002" y="4001867"/>
            <a:ext cx="5393440" cy="5521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7664" lvl="1" indent="-168832">
              <a:lnSpc>
                <a:spcPts val="3096"/>
              </a:lnSpc>
              <a:buFont typeface="Arial"/>
              <a:buChar char="•"/>
            </a:pPr>
            <a:r>
              <a:rPr lang="en-US" sz="1563">
                <a:solidFill>
                  <a:srgbClr val="211F1C"/>
                </a:solidFill>
                <a:latin typeface="Montserrat Light Bold"/>
              </a:rPr>
              <a:t>RETIREES</a:t>
            </a:r>
          </a:p>
          <a:p>
            <a:pPr>
              <a:lnSpc>
                <a:spcPts val="3096"/>
              </a:lnSpc>
            </a:pPr>
            <a:endParaRPr lang="en-US" sz="1563">
              <a:solidFill>
                <a:srgbClr val="211F1C"/>
              </a:solidFill>
              <a:latin typeface="Montserrat Light Bold"/>
            </a:endParaRPr>
          </a:p>
          <a:p>
            <a:pPr marL="337664" lvl="1" indent="-168832">
              <a:lnSpc>
                <a:spcPts val="3096"/>
              </a:lnSpc>
              <a:buFont typeface="Arial"/>
              <a:buChar char="•"/>
            </a:pPr>
            <a:r>
              <a:rPr lang="en-US" sz="1563">
                <a:solidFill>
                  <a:srgbClr val="211F1C"/>
                </a:solidFill>
                <a:latin typeface="Montserrat Light Bold"/>
              </a:rPr>
              <a:t>PEOPLE WHO WORK IN SERVICES</a:t>
            </a:r>
          </a:p>
          <a:p>
            <a:pPr>
              <a:lnSpc>
                <a:spcPts val="3096"/>
              </a:lnSpc>
            </a:pPr>
            <a:endParaRPr lang="en-US" sz="1563">
              <a:solidFill>
                <a:srgbClr val="211F1C"/>
              </a:solidFill>
              <a:latin typeface="Montserrat Light Bold"/>
            </a:endParaRPr>
          </a:p>
          <a:p>
            <a:pPr marL="337664" lvl="1" indent="-168832">
              <a:lnSpc>
                <a:spcPts val="3096"/>
              </a:lnSpc>
              <a:buFont typeface="Arial"/>
              <a:buChar char="•"/>
            </a:pPr>
            <a:r>
              <a:rPr lang="en-US" sz="1563">
                <a:solidFill>
                  <a:srgbClr val="211F1C"/>
                </a:solidFill>
                <a:latin typeface="Montserrat Light Bold"/>
              </a:rPr>
              <a:t>PEOPLE WHO WORK IN ADMIN</a:t>
            </a:r>
          </a:p>
          <a:p>
            <a:pPr>
              <a:lnSpc>
                <a:spcPts val="3096"/>
              </a:lnSpc>
            </a:pPr>
            <a:endParaRPr lang="en-US" sz="1563">
              <a:solidFill>
                <a:srgbClr val="211F1C"/>
              </a:solidFill>
              <a:latin typeface="Montserrat Light Bold"/>
            </a:endParaRPr>
          </a:p>
          <a:p>
            <a:pPr marL="337664" lvl="1" indent="-168832">
              <a:lnSpc>
                <a:spcPts val="3096"/>
              </a:lnSpc>
              <a:buFont typeface="Arial"/>
              <a:buChar char="•"/>
            </a:pPr>
            <a:r>
              <a:rPr lang="en-US" sz="1563">
                <a:solidFill>
                  <a:srgbClr val="211F1C"/>
                </a:solidFill>
                <a:latin typeface="Montserrat Light Bold"/>
              </a:rPr>
              <a:t>PEOPLE WHO ARE HOUSEMAIDS</a:t>
            </a:r>
          </a:p>
          <a:p>
            <a:pPr>
              <a:lnSpc>
                <a:spcPts val="3096"/>
              </a:lnSpc>
            </a:pPr>
            <a:endParaRPr lang="en-US" sz="1563">
              <a:solidFill>
                <a:srgbClr val="211F1C"/>
              </a:solidFill>
              <a:latin typeface="Montserrat Light Bold"/>
            </a:endParaRPr>
          </a:p>
          <a:p>
            <a:pPr marL="337664" lvl="1" indent="-168832">
              <a:lnSpc>
                <a:spcPts val="3096"/>
              </a:lnSpc>
              <a:buFont typeface="Arial"/>
              <a:buChar char="•"/>
            </a:pPr>
            <a:r>
              <a:rPr lang="en-US" sz="1563">
                <a:solidFill>
                  <a:srgbClr val="211F1C"/>
                </a:solidFill>
                <a:latin typeface="Montserrat Light Bold"/>
              </a:rPr>
              <a:t>PEOPLE WHOM PREVIOUS CAMPAIGNS WERE SUCCESSFUL</a:t>
            </a:r>
          </a:p>
          <a:p>
            <a:pPr>
              <a:lnSpc>
                <a:spcPts val="3096"/>
              </a:lnSpc>
            </a:pPr>
            <a:endParaRPr lang="en-US" sz="1563">
              <a:solidFill>
                <a:srgbClr val="211F1C"/>
              </a:solidFill>
              <a:latin typeface="Montserrat Light Bold"/>
            </a:endParaRPr>
          </a:p>
          <a:p>
            <a:pPr marL="337664" lvl="1" indent="-168832">
              <a:lnSpc>
                <a:spcPts val="3096"/>
              </a:lnSpc>
              <a:buFont typeface="Arial"/>
              <a:buChar char="•"/>
            </a:pPr>
            <a:r>
              <a:rPr lang="en-US" sz="1563">
                <a:solidFill>
                  <a:srgbClr val="211F1C"/>
                </a:solidFill>
                <a:latin typeface="Montserrat Light Bold"/>
              </a:rPr>
              <a:t>LESS THAN $60,000 IN AVERAGE BALANCE</a:t>
            </a:r>
          </a:p>
          <a:p>
            <a:pPr>
              <a:lnSpc>
                <a:spcPts val="3096"/>
              </a:lnSpc>
            </a:pPr>
            <a:endParaRPr lang="en-US" sz="1563">
              <a:solidFill>
                <a:srgbClr val="211F1C"/>
              </a:solidFill>
              <a:latin typeface="Montserrat Light Bold"/>
            </a:endParaRPr>
          </a:p>
          <a:p>
            <a:pPr marL="337664" lvl="1" indent="-168832" algn="l">
              <a:lnSpc>
                <a:spcPts val="3096"/>
              </a:lnSpc>
              <a:buFont typeface="Arial"/>
              <a:buChar char="•"/>
            </a:pPr>
            <a:r>
              <a:rPr lang="en-US" sz="1563">
                <a:solidFill>
                  <a:srgbClr val="211F1C"/>
                </a:solidFill>
                <a:latin typeface="Montserrat Light Bold"/>
              </a:rPr>
              <a:t>WHOM DEFAULTED ON CREDIT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734808" y="3491962"/>
            <a:ext cx="6818747" cy="757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rimo"/>
              </a:rPr>
              <a:t>Avoiding to save costs...</a:t>
            </a:r>
          </a:p>
          <a:p>
            <a:pPr algn="l">
              <a:lnSpc>
                <a:spcPts val="2557"/>
              </a:lnSpc>
            </a:pPr>
            <a:endParaRPr lang="en-US" sz="2499">
              <a:solidFill>
                <a:srgbClr val="000000"/>
              </a:solidFill>
              <a:latin typeface="Arimo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450566" y="4014940"/>
            <a:ext cx="5393440" cy="5518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7664" lvl="1" indent="-168832">
              <a:lnSpc>
                <a:spcPts val="3096"/>
              </a:lnSpc>
              <a:buFont typeface="Arial"/>
              <a:buChar char="•"/>
            </a:pPr>
            <a:r>
              <a:rPr lang="en-US" sz="1563">
                <a:solidFill>
                  <a:srgbClr val="211F1C"/>
                </a:solidFill>
                <a:latin typeface="Montserrat Light Bold"/>
              </a:rPr>
              <a:t>ENTREPRENEURS</a:t>
            </a:r>
          </a:p>
          <a:p>
            <a:pPr>
              <a:lnSpc>
                <a:spcPts val="3096"/>
              </a:lnSpc>
            </a:pPr>
            <a:endParaRPr lang="en-US" sz="1563">
              <a:solidFill>
                <a:srgbClr val="211F1C"/>
              </a:solidFill>
              <a:latin typeface="Montserrat Light Bold"/>
            </a:endParaRPr>
          </a:p>
          <a:p>
            <a:pPr marL="337664" lvl="1" indent="-168832">
              <a:lnSpc>
                <a:spcPts val="3096"/>
              </a:lnSpc>
              <a:buFont typeface="Arial"/>
              <a:buChar char="•"/>
            </a:pPr>
            <a:r>
              <a:rPr lang="en-US" sz="1563">
                <a:solidFill>
                  <a:srgbClr val="211F1C"/>
                </a:solidFill>
                <a:latin typeface="Montserrat Light Bold"/>
              </a:rPr>
              <a:t>UNEMPLOYED CUSTOMERS</a:t>
            </a:r>
          </a:p>
          <a:p>
            <a:pPr>
              <a:lnSpc>
                <a:spcPts val="3096"/>
              </a:lnSpc>
            </a:pPr>
            <a:endParaRPr lang="en-US" sz="1563">
              <a:solidFill>
                <a:srgbClr val="211F1C"/>
              </a:solidFill>
              <a:latin typeface="Montserrat Light Bold"/>
            </a:endParaRPr>
          </a:p>
          <a:p>
            <a:pPr marL="337664" lvl="1" indent="-168832">
              <a:lnSpc>
                <a:spcPts val="3096"/>
              </a:lnSpc>
              <a:buFont typeface="Arial"/>
              <a:buChar char="•"/>
            </a:pPr>
            <a:r>
              <a:rPr lang="en-US" sz="1563">
                <a:solidFill>
                  <a:srgbClr val="211F1C"/>
                </a:solidFill>
                <a:latin typeface="Montserrat Light Bold"/>
              </a:rPr>
              <a:t>PEOPLE WHO WORK IN BLUECOLLAR JOBS</a:t>
            </a:r>
          </a:p>
          <a:p>
            <a:pPr>
              <a:lnSpc>
                <a:spcPts val="3096"/>
              </a:lnSpc>
            </a:pPr>
            <a:endParaRPr lang="en-US" sz="1563">
              <a:solidFill>
                <a:srgbClr val="211F1C"/>
              </a:solidFill>
              <a:latin typeface="Montserrat Light Bold"/>
            </a:endParaRPr>
          </a:p>
          <a:p>
            <a:pPr marL="337664" lvl="1" indent="-168832">
              <a:lnSpc>
                <a:spcPts val="3096"/>
              </a:lnSpc>
              <a:buFont typeface="Arial"/>
              <a:buChar char="•"/>
            </a:pPr>
            <a:r>
              <a:rPr lang="en-US" sz="1563">
                <a:solidFill>
                  <a:srgbClr val="211F1C"/>
                </a:solidFill>
                <a:latin typeface="Montserrat Light Bold"/>
              </a:rPr>
              <a:t>PEOPLE WHO HAVE A HOUSING LOAN</a:t>
            </a:r>
          </a:p>
          <a:p>
            <a:pPr>
              <a:lnSpc>
                <a:spcPts val="3096"/>
              </a:lnSpc>
            </a:pPr>
            <a:endParaRPr lang="en-US" sz="1563">
              <a:solidFill>
                <a:srgbClr val="211F1C"/>
              </a:solidFill>
              <a:latin typeface="Montserrat Light Bold"/>
            </a:endParaRPr>
          </a:p>
          <a:p>
            <a:pPr marL="337664" lvl="1" indent="-168832">
              <a:lnSpc>
                <a:spcPts val="3096"/>
              </a:lnSpc>
              <a:buFont typeface="Arial"/>
              <a:buChar char="•"/>
            </a:pPr>
            <a:r>
              <a:rPr lang="en-US" sz="1563">
                <a:solidFill>
                  <a:srgbClr val="211F1C"/>
                </a:solidFill>
                <a:latin typeface="Montserrat Light Bold"/>
              </a:rPr>
              <a:t>PEOPLE WHO HAVE A PERSONAL LOAN</a:t>
            </a:r>
          </a:p>
          <a:p>
            <a:pPr>
              <a:lnSpc>
                <a:spcPts val="3096"/>
              </a:lnSpc>
            </a:pPr>
            <a:endParaRPr lang="en-US" sz="1563">
              <a:solidFill>
                <a:srgbClr val="211F1C"/>
              </a:solidFill>
              <a:latin typeface="Montserrat Light Bold"/>
            </a:endParaRPr>
          </a:p>
          <a:p>
            <a:pPr marL="337664" lvl="1" indent="-168832">
              <a:lnSpc>
                <a:spcPts val="3096"/>
              </a:lnSpc>
              <a:buFont typeface="Arial"/>
              <a:buChar char="•"/>
            </a:pPr>
            <a:r>
              <a:rPr lang="en-US" sz="1563">
                <a:solidFill>
                  <a:srgbClr val="211F1C"/>
                </a:solidFill>
                <a:latin typeface="Montserrat Light Bold"/>
              </a:rPr>
              <a:t>MORE THAN $60,000 IN AVERAGE BALANCE</a:t>
            </a:r>
          </a:p>
          <a:p>
            <a:pPr>
              <a:lnSpc>
                <a:spcPts val="3096"/>
              </a:lnSpc>
            </a:pPr>
            <a:endParaRPr lang="en-US" sz="1563">
              <a:solidFill>
                <a:srgbClr val="211F1C"/>
              </a:solidFill>
              <a:latin typeface="Montserrat Light Bold"/>
            </a:endParaRPr>
          </a:p>
          <a:p>
            <a:pPr marL="337664" lvl="1" indent="-168832" algn="l">
              <a:lnSpc>
                <a:spcPts val="3096"/>
              </a:lnSpc>
              <a:buFont typeface="Arial"/>
              <a:buChar char="•"/>
            </a:pPr>
            <a:r>
              <a:rPr lang="en-US" sz="1563">
                <a:solidFill>
                  <a:srgbClr val="211F1C"/>
                </a:solidFill>
                <a:latin typeface="Montserrat Light Bold"/>
              </a:rPr>
              <a:t>PEOPLE WHOM PREVIOUS CAMPAIGNS WERE UNSUCCESSFUL</a:t>
            </a:r>
          </a:p>
        </p:txBody>
      </p:sp>
      <p:sp>
        <p:nvSpPr>
          <p:cNvPr id="25" name="Freeform 25"/>
          <p:cNvSpPr/>
          <p:nvPr/>
        </p:nvSpPr>
        <p:spPr>
          <a:xfrm>
            <a:off x="10098653" y="6204046"/>
            <a:ext cx="767672" cy="767672"/>
          </a:xfrm>
          <a:custGeom>
            <a:avLst/>
            <a:gdLst/>
            <a:ahLst/>
            <a:cxnLst/>
            <a:rect l="l" t="t" r="r" b="b"/>
            <a:pathLst>
              <a:path w="767672" h="767672">
                <a:moveTo>
                  <a:pt x="0" y="0"/>
                </a:moveTo>
                <a:lnTo>
                  <a:pt x="767672" y="0"/>
                </a:lnTo>
                <a:lnTo>
                  <a:pt x="767672" y="767672"/>
                </a:lnTo>
                <a:lnTo>
                  <a:pt x="0" y="76767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3519790" y="4109190"/>
            <a:ext cx="11248419" cy="1557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748"/>
              </a:lnSpc>
              <a:spcBef>
                <a:spcPct val="0"/>
              </a:spcBef>
            </a:pPr>
            <a:r>
              <a:rPr lang="en-US" sz="11632" u="none" strike="noStrike">
                <a:solidFill>
                  <a:srgbClr val="211F1C"/>
                </a:solidFill>
                <a:latin typeface="Montserrat Light"/>
              </a:rPr>
              <a:t>THANK YOU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226161" y="6317133"/>
            <a:ext cx="9835677" cy="705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1"/>
              </a:lnSpc>
            </a:pPr>
            <a:r>
              <a:rPr lang="en-US" sz="1939">
                <a:solidFill>
                  <a:srgbClr val="211F1C"/>
                </a:solidFill>
                <a:latin typeface="Roboto Mono"/>
              </a:rPr>
              <a:t>P.S </a:t>
            </a:r>
          </a:p>
          <a:p>
            <a:pPr marL="0" lvl="0" indent="0" algn="ctr">
              <a:lnSpc>
                <a:spcPts val="2851"/>
              </a:lnSpc>
              <a:spcBef>
                <a:spcPct val="0"/>
              </a:spcBef>
            </a:pPr>
            <a:r>
              <a:rPr lang="en-US" sz="1939">
                <a:solidFill>
                  <a:srgbClr val="211F1C"/>
                </a:solidFill>
                <a:latin typeface="Roboto Mono"/>
              </a:rPr>
              <a:t>Efforts should be focused on March &amp; October for the best chances</a:t>
            </a:r>
          </a:p>
        </p:txBody>
      </p:sp>
      <p:sp>
        <p:nvSpPr>
          <p:cNvPr id="7" name="Freeform 7"/>
          <p:cNvSpPr/>
          <p:nvPr/>
        </p:nvSpPr>
        <p:spPr>
          <a:xfrm>
            <a:off x="8282303" y="2236423"/>
            <a:ext cx="1723393" cy="1472718"/>
          </a:xfrm>
          <a:custGeom>
            <a:avLst/>
            <a:gdLst/>
            <a:ahLst/>
            <a:cxnLst/>
            <a:rect l="l" t="t" r="r" b="b"/>
            <a:pathLst>
              <a:path w="1723393" h="1472718">
                <a:moveTo>
                  <a:pt x="0" y="0"/>
                </a:moveTo>
                <a:lnTo>
                  <a:pt x="1723394" y="0"/>
                </a:lnTo>
                <a:lnTo>
                  <a:pt x="1723394" y="1472717"/>
                </a:lnTo>
                <a:lnTo>
                  <a:pt x="0" y="14727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358180" y="4608658"/>
            <a:ext cx="354514" cy="354514"/>
          </a:xfrm>
          <a:custGeom>
            <a:avLst/>
            <a:gdLst/>
            <a:ahLst/>
            <a:cxnLst/>
            <a:rect l="l" t="t" r="r" b="b"/>
            <a:pathLst>
              <a:path w="354514" h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575306" y="4608658"/>
            <a:ext cx="354514" cy="354514"/>
          </a:xfrm>
          <a:custGeom>
            <a:avLst/>
            <a:gdLst/>
            <a:ahLst/>
            <a:cxnLst/>
            <a:rect l="l" t="t" r="r" b="b"/>
            <a:pathLst>
              <a:path w="354514" h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980992" y="3344464"/>
            <a:ext cx="1400485" cy="4579338"/>
            <a:chOff x="0" y="0"/>
            <a:chExt cx="368852" cy="12060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206081"/>
            </a:xfrm>
            <a:custGeom>
              <a:avLst/>
              <a:gdLst/>
              <a:ahLst/>
              <a:cxnLst/>
              <a:rect l="l" t="t" r="r" b="b"/>
              <a:pathLst>
                <a:path w="368852" h="1206081">
                  <a:moveTo>
                    <a:pt x="0" y="0"/>
                  </a:moveTo>
                  <a:lnTo>
                    <a:pt x="368852" y="0"/>
                  </a:lnTo>
                  <a:lnTo>
                    <a:pt x="368852" y="1206081"/>
                  </a:lnTo>
                  <a:lnTo>
                    <a:pt x="0" y="120608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68852" cy="1225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80992" y="1036994"/>
            <a:ext cx="741694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CONTENT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193025" y="3667952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93025" y="446507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93025" y="5346228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93025" y="6143347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12626" y="693572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69102" y="3775904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GOALS &amp; OBJECTIVES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569102" y="4570122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METHODOLOGY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69102" y="5490212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TRAINING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69102" y="6284430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INSIGHTS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69102" y="7085274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CONCLUSIONS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57863">
            <a:off x="-571305" y="6150994"/>
            <a:ext cx="21273218" cy="9128145"/>
          </a:xfrm>
          <a:custGeom>
            <a:avLst/>
            <a:gdLst/>
            <a:ahLst/>
            <a:cxnLst/>
            <a:rect l="l" t="t" r="r" b="b"/>
            <a:pathLst>
              <a:path w="21273218" h="9128145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885510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900353" y="4678112"/>
            <a:ext cx="4113179" cy="4087473"/>
            <a:chOff x="0" y="0"/>
            <a:chExt cx="1279723" cy="1271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79723" cy="1271725"/>
            </a:xfrm>
            <a:custGeom>
              <a:avLst/>
              <a:gdLst/>
              <a:ahLst/>
              <a:cxnLst/>
              <a:rect l="l" t="t" r="r" b="b"/>
              <a:pathLst>
                <a:path w="1279723" h="1271725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080191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1" y="0"/>
                </a:lnTo>
                <a:lnTo>
                  <a:pt x="4128021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7095033" y="4678112"/>
            <a:ext cx="4113179" cy="4087473"/>
            <a:chOff x="0" y="0"/>
            <a:chExt cx="1279723" cy="12717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79723" cy="1271725"/>
            </a:xfrm>
            <a:custGeom>
              <a:avLst/>
              <a:gdLst/>
              <a:ahLst/>
              <a:cxnLst/>
              <a:rect l="l" t="t" r="r" b="b"/>
              <a:pathLst>
                <a:path w="1279723" h="1271725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274468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289311" y="4678112"/>
            <a:ext cx="4113179" cy="4087473"/>
            <a:chOff x="0" y="0"/>
            <a:chExt cx="1279723" cy="127172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79723" cy="1271725"/>
            </a:xfrm>
            <a:custGeom>
              <a:avLst/>
              <a:gdLst/>
              <a:ahLst/>
              <a:cxnLst/>
              <a:rect l="l" t="t" r="r" b="b"/>
              <a:pathLst>
                <a:path w="1279723" h="1271725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321316" y="3653528"/>
            <a:ext cx="2049168" cy="204916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119617" y="3653528"/>
            <a:ext cx="2049168" cy="204916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933709" y="3653528"/>
            <a:ext cx="2049168" cy="2049168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3732628" y="4016965"/>
            <a:ext cx="1211702" cy="1322294"/>
          </a:xfrm>
          <a:custGeom>
            <a:avLst/>
            <a:gdLst/>
            <a:ahLst/>
            <a:cxnLst/>
            <a:rect l="l" t="t" r="r" b="b"/>
            <a:pathLst>
              <a:path w="1211702" h="1322294">
                <a:moveTo>
                  <a:pt x="0" y="0"/>
                </a:moveTo>
                <a:lnTo>
                  <a:pt x="1211702" y="0"/>
                </a:lnTo>
                <a:lnTo>
                  <a:pt x="1211702" y="1322294"/>
                </a:lnTo>
                <a:lnTo>
                  <a:pt x="0" y="1322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8563658" y="4016965"/>
            <a:ext cx="1160684" cy="1393835"/>
          </a:xfrm>
          <a:custGeom>
            <a:avLst/>
            <a:gdLst/>
            <a:ahLst/>
            <a:cxnLst/>
            <a:rect l="l" t="t" r="r" b="b"/>
            <a:pathLst>
              <a:path w="1160684" h="1393835">
                <a:moveTo>
                  <a:pt x="0" y="0"/>
                </a:moveTo>
                <a:lnTo>
                  <a:pt x="1160684" y="0"/>
                </a:lnTo>
                <a:lnTo>
                  <a:pt x="1160684" y="1393835"/>
                </a:lnTo>
                <a:lnTo>
                  <a:pt x="0" y="13938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3272985" y="3986188"/>
            <a:ext cx="1353071" cy="1353071"/>
          </a:xfrm>
          <a:custGeom>
            <a:avLst/>
            <a:gdLst/>
            <a:ahLst/>
            <a:cxnLst/>
            <a:rect l="l" t="t" r="r" b="b"/>
            <a:pathLst>
              <a:path w="1353071" h="1353071">
                <a:moveTo>
                  <a:pt x="0" y="0"/>
                </a:moveTo>
                <a:lnTo>
                  <a:pt x="1353071" y="0"/>
                </a:lnTo>
                <a:lnTo>
                  <a:pt x="1353071" y="1353071"/>
                </a:lnTo>
                <a:lnTo>
                  <a:pt x="0" y="13530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2343797" y="1155414"/>
            <a:ext cx="13617940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"/>
              </a:rPr>
              <a:t>GOALS &amp; OBJECTIVES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574589" y="5624704"/>
            <a:ext cx="3542623" cy="1456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1722" spc="168">
                <a:solidFill>
                  <a:srgbClr val="FFFBFB"/>
                </a:solidFill>
                <a:latin typeface="DM Sans"/>
              </a:rPr>
              <a:t>To investigate the dataset, break it down and begin drilling into the various questions that you may have.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372688" y="5624704"/>
            <a:ext cx="3542623" cy="1456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1722" spc="168">
                <a:solidFill>
                  <a:srgbClr val="FFFBFB"/>
                </a:solidFill>
                <a:latin typeface="DM Sans"/>
              </a:rPr>
              <a:t>Develop a methodology to derive insights fast within a short span of time before the next marketing campaign starts.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178209" y="5624704"/>
            <a:ext cx="3542623" cy="1456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1722" spc="168">
                <a:solidFill>
                  <a:srgbClr val="FFFBFB"/>
                </a:solidFill>
                <a:latin typeface="DM Sans"/>
              </a:rPr>
              <a:t>Immediate utilization of insights to save on business costs, re-direct efforts and further maximize sales success rates.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858454" y="7781814"/>
            <a:ext cx="2974893" cy="520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</a:rPr>
              <a:t>INVESTIGATION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665320" y="7781814"/>
            <a:ext cx="2974893" cy="520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</a:rPr>
              <a:t>TIME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475037" y="7781814"/>
            <a:ext cx="2974893" cy="520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</a:rPr>
              <a:t>IMPACT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87923">
            <a:off x="-5959915" y="498262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260093" y="4434807"/>
            <a:ext cx="2932415" cy="2351362"/>
            <a:chOff x="0" y="0"/>
            <a:chExt cx="1075555" cy="8624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260093" y="6895603"/>
            <a:ext cx="2932415" cy="847111"/>
            <a:chOff x="0" y="0"/>
            <a:chExt cx="1075555" cy="31070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070732" y="5031017"/>
            <a:ext cx="2932415" cy="2602264"/>
            <a:chOff x="0" y="0"/>
            <a:chExt cx="1075555" cy="95446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75555" cy="954462"/>
            </a:xfrm>
            <a:custGeom>
              <a:avLst/>
              <a:gdLst/>
              <a:ahLst/>
              <a:cxnLst/>
              <a:rect l="l" t="t" r="r" b="b"/>
              <a:pathLst>
                <a:path w="1075555" h="954462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872618"/>
                  </a:lnTo>
                  <a:cubicBezTo>
                    <a:pt x="1075555" y="894325"/>
                    <a:pt x="1066932" y="915142"/>
                    <a:pt x="1051584" y="930490"/>
                  </a:cubicBezTo>
                  <a:cubicBezTo>
                    <a:pt x="1036235" y="945839"/>
                    <a:pt x="1015418" y="954462"/>
                    <a:pt x="993712" y="954462"/>
                  </a:cubicBezTo>
                  <a:lnTo>
                    <a:pt x="81844" y="954462"/>
                  </a:lnTo>
                  <a:cubicBezTo>
                    <a:pt x="60137" y="954462"/>
                    <a:pt x="39320" y="945839"/>
                    <a:pt x="23971" y="930490"/>
                  </a:cubicBezTo>
                  <a:cubicBezTo>
                    <a:pt x="8623" y="915142"/>
                    <a:pt x="0" y="894325"/>
                    <a:pt x="0" y="872618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1075555" cy="9735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070732" y="7742714"/>
            <a:ext cx="2932415" cy="1275119"/>
            <a:chOff x="0" y="0"/>
            <a:chExt cx="1075555" cy="4676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75555" cy="467690"/>
            </a:xfrm>
            <a:custGeom>
              <a:avLst/>
              <a:gdLst/>
              <a:ahLst/>
              <a:cxnLst/>
              <a:rect l="l" t="t" r="r" b="b"/>
              <a:pathLst>
                <a:path w="1075555" h="467690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385846"/>
                  </a:lnTo>
                  <a:cubicBezTo>
                    <a:pt x="1075555" y="407553"/>
                    <a:pt x="1066932" y="428370"/>
                    <a:pt x="1051584" y="443719"/>
                  </a:cubicBezTo>
                  <a:cubicBezTo>
                    <a:pt x="1036235" y="459067"/>
                    <a:pt x="1015418" y="467690"/>
                    <a:pt x="993712" y="467690"/>
                  </a:cubicBezTo>
                  <a:lnTo>
                    <a:pt x="81844" y="467690"/>
                  </a:lnTo>
                  <a:cubicBezTo>
                    <a:pt x="60137" y="467690"/>
                    <a:pt x="39320" y="459067"/>
                    <a:pt x="23971" y="443719"/>
                  </a:cubicBezTo>
                  <a:cubicBezTo>
                    <a:pt x="8623" y="428370"/>
                    <a:pt x="0" y="407553"/>
                    <a:pt x="0" y="385846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1075555" cy="4867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046312" y="3696538"/>
            <a:ext cx="2932415" cy="2351362"/>
            <a:chOff x="0" y="0"/>
            <a:chExt cx="1075555" cy="86243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046312" y="6157334"/>
            <a:ext cx="2932415" cy="847111"/>
            <a:chOff x="0" y="0"/>
            <a:chExt cx="1075555" cy="31070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 rot="-1885381">
            <a:off x="12158125" y="7633280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538888" y="1195362"/>
            <a:ext cx="8904094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METHODOLOGY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448009" y="7065345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DATA CLEANING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470203" y="4612870"/>
            <a:ext cx="2534389" cy="2022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8"/>
              </a:lnSpc>
            </a:pPr>
            <a:r>
              <a:rPr lang="en-US" sz="1670">
                <a:solidFill>
                  <a:srgbClr val="100F0D"/>
                </a:solidFill>
                <a:latin typeface="Montserrat Light"/>
              </a:rPr>
              <a:t>The raw dataset that was given to us went through the usual process of delimiting, removal of empty rows and also preparation for model training.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258648" y="7912457"/>
            <a:ext cx="2556583" cy="931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MODEL TRAINING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269745" y="5210754"/>
            <a:ext cx="2534389" cy="2313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8"/>
              </a:lnSpc>
            </a:pPr>
            <a:r>
              <a:rPr lang="en-US" sz="1670">
                <a:solidFill>
                  <a:srgbClr val="100F0D"/>
                </a:solidFill>
                <a:latin typeface="Montserrat Light"/>
              </a:rPr>
              <a:t>A machine learning model (XGBoost) was trained on the dataset that was optimized for 100 times to produce as accurate a model as possible within the given time.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234228" y="6327076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INSIGHTS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256422" y="3874600"/>
            <a:ext cx="2534389" cy="2022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8"/>
              </a:lnSpc>
            </a:pPr>
            <a:r>
              <a:rPr lang="en-US" sz="1670">
                <a:solidFill>
                  <a:srgbClr val="100F0D"/>
                </a:solidFill>
                <a:latin typeface="Montserrat Light"/>
              </a:rPr>
              <a:t>With that model, coalition game theory was used in order to determine the most important attributes that impacted term deposits.</a:t>
            </a:r>
          </a:p>
        </p:txBody>
      </p:sp>
      <p:sp>
        <p:nvSpPr>
          <p:cNvPr id="31" name="Freeform 31"/>
          <p:cNvSpPr/>
          <p:nvPr/>
        </p:nvSpPr>
        <p:spPr>
          <a:xfrm rot="-8970905" flipH="1">
            <a:off x="7337391" y="7248542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836286" y="2853600"/>
            <a:ext cx="8187907" cy="744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0"/>
              </a:lnSpc>
            </a:pPr>
            <a:r>
              <a:rPr lang="en-US" sz="2186">
                <a:solidFill>
                  <a:srgbClr val="100F0D"/>
                </a:solidFill>
                <a:latin typeface="Montserrat Light"/>
              </a:rPr>
              <a:t>With limited time, a fast and impactful way to derive insights needs to be done quantitatively.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28237" y="4206517"/>
            <a:ext cx="12057353" cy="1702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48"/>
              </a:lnSpc>
            </a:pPr>
            <a:r>
              <a:rPr lang="en-US" sz="10107" spc="990">
                <a:solidFill>
                  <a:srgbClr val="FFFFFF"/>
                </a:solidFill>
                <a:latin typeface="Oswald"/>
              </a:rPr>
              <a:t>INSIGHTS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0843852" y="291663"/>
            <a:ext cx="5219606" cy="9703673"/>
          </a:xfrm>
          <a:custGeom>
            <a:avLst/>
            <a:gdLst/>
            <a:ahLst/>
            <a:cxnLst/>
            <a:rect l="l" t="t" r="r" b="b"/>
            <a:pathLst>
              <a:path w="5219606" h="9703673">
                <a:moveTo>
                  <a:pt x="0" y="0"/>
                </a:moveTo>
                <a:lnTo>
                  <a:pt x="5219605" y="0"/>
                </a:lnTo>
                <a:lnTo>
                  <a:pt x="5219605" y="9703674"/>
                </a:lnTo>
                <a:lnTo>
                  <a:pt x="0" y="97036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131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09625" y="582921"/>
            <a:ext cx="6547114" cy="1459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56"/>
              </a:lnSpc>
            </a:pPr>
            <a:r>
              <a:rPr lang="en-US" sz="5600">
                <a:solidFill>
                  <a:srgbClr val="211F1C"/>
                </a:solidFill>
                <a:latin typeface="Montserrat Light"/>
              </a:rPr>
              <a:t>INSIGHTS AT A GLANCE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9625" y="2464325"/>
            <a:ext cx="6066488" cy="5520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7"/>
              </a:lnSpc>
            </a:pPr>
            <a:r>
              <a:rPr lang="en-US" sz="1739">
                <a:solidFill>
                  <a:srgbClr val="211F1C"/>
                </a:solidFill>
                <a:latin typeface="Montserrat Light"/>
              </a:rPr>
              <a:t>The plot on the right gives a quick overview into the overall insights. </a:t>
            </a:r>
          </a:p>
          <a:p>
            <a:pPr>
              <a:lnSpc>
                <a:spcPts val="2557"/>
              </a:lnSpc>
            </a:pPr>
            <a:endParaRPr lang="en-US" sz="1739">
              <a:solidFill>
                <a:srgbClr val="211F1C"/>
              </a:solidFill>
              <a:latin typeface="Montserrat Light"/>
            </a:endParaRPr>
          </a:p>
          <a:p>
            <a:pPr>
              <a:lnSpc>
                <a:spcPts val="2557"/>
              </a:lnSpc>
            </a:pPr>
            <a:r>
              <a:rPr lang="en-US" sz="1739">
                <a:solidFill>
                  <a:srgbClr val="211F1C"/>
                </a:solidFill>
                <a:latin typeface="Montserrat Light"/>
              </a:rPr>
              <a:t>The </a:t>
            </a:r>
            <a:r>
              <a:rPr lang="en-US" sz="1739">
                <a:solidFill>
                  <a:srgbClr val="FF5757"/>
                </a:solidFill>
                <a:latin typeface="Montserrat Light"/>
              </a:rPr>
              <a:t>Red values denote the higher end of the range</a:t>
            </a:r>
            <a:r>
              <a:rPr lang="en-US" sz="1739">
                <a:solidFill>
                  <a:srgbClr val="211F1C"/>
                </a:solidFill>
                <a:latin typeface="Montserrat Light"/>
              </a:rPr>
              <a:t> for that specific feature with the </a:t>
            </a:r>
            <a:r>
              <a:rPr lang="en-US" sz="1739">
                <a:solidFill>
                  <a:srgbClr val="38B6FF"/>
                </a:solidFill>
                <a:latin typeface="Montserrat Light"/>
              </a:rPr>
              <a:t>Blue denoting the lower end of the range.</a:t>
            </a:r>
          </a:p>
          <a:p>
            <a:pPr>
              <a:lnSpc>
                <a:spcPts val="2557"/>
              </a:lnSpc>
            </a:pPr>
            <a:endParaRPr lang="en-US" sz="1739">
              <a:solidFill>
                <a:srgbClr val="38B6FF"/>
              </a:solidFill>
              <a:latin typeface="Montserrat Light"/>
            </a:endParaRPr>
          </a:p>
          <a:p>
            <a:pPr>
              <a:lnSpc>
                <a:spcPts val="2557"/>
              </a:lnSpc>
            </a:pPr>
            <a:r>
              <a:rPr lang="en-US" sz="1739">
                <a:solidFill>
                  <a:srgbClr val="211F1C"/>
                </a:solidFill>
                <a:latin typeface="Montserrat Light"/>
              </a:rPr>
              <a:t>Using the resultant model the following features were highlighted in importance to investigate:</a:t>
            </a:r>
          </a:p>
          <a:p>
            <a:pPr>
              <a:lnSpc>
                <a:spcPts val="2557"/>
              </a:lnSpc>
            </a:pPr>
            <a:endParaRPr lang="en-US" sz="1739">
              <a:solidFill>
                <a:srgbClr val="211F1C"/>
              </a:solidFill>
              <a:latin typeface="Montserrat Light"/>
            </a:endParaRPr>
          </a:p>
          <a:p>
            <a:pPr marL="375664" lvl="1" indent="-187832">
              <a:lnSpc>
                <a:spcPts val="2557"/>
              </a:lnSpc>
              <a:buFont typeface="Arial"/>
              <a:buChar char="•"/>
            </a:pPr>
            <a:r>
              <a:rPr lang="en-US" sz="1739">
                <a:solidFill>
                  <a:srgbClr val="211F1C"/>
                </a:solidFill>
                <a:latin typeface="Montserrat Light"/>
              </a:rPr>
              <a:t>Contact Duration of the Phone Call</a:t>
            </a:r>
          </a:p>
          <a:p>
            <a:pPr marL="375664" lvl="1" indent="-187832">
              <a:lnSpc>
                <a:spcPts val="2557"/>
              </a:lnSpc>
              <a:buFont typeface="Arial"/>
              <a:buChar char="•"/>
            </a:pPr>
            <a:r>
              <a:rPr lang="en-US" sz="1739">
                <a:solidFill>
                  <a:srgbClr val="211F1C"/>
                </a:solidFill>
                <a:latin typeface="Montserrat Light"/>
              </a:rPr>
              <a:t>The Month</a:t>
            </a:r>
          </a:p>
          <a:p>
            <a:pPr marL="375664" lvl="1" indent="-187832">
              <a:lnSpc>
                <a:spcPts val="2557"/>
              </a:lnSpc>
              <a:buFont typeface="Arial"/>
              <a:buChar char="•"/>
            </a:pPr>
            <a:r>
              <a:rPr lang="en-US" sz="1739">
                <a:solidFill>
                  <a:srgbClr val="211F1C"/>
                </a:solidFill>
                <a:latin typeface="Montserrat Light"/>
              </a:rPr>
              <a:t>Outcome of Previous Marketing Campaign</a:t>
            </a:r>
          </a:p>
          <a:p>
            <a:pPr marL="375664" lvl="1" indent="-187832">
              <a:lnSpc>
                <a:spcPts val="2557"/>
              </a:lnSpc>
              <a:buFont typeface="Arial"/>
              <a:buChar char="•"/>
            </a:pPr>
            <a:r>
              <a:rPr lang="en-US" sz="1739">
                <a:solidFill>
                  <a:srgbClr val="211F1C"/>
                </a:solidFill>
                <a:latin typeface="Montserrat Light"/>
              </a:rPr>
              <a:t>Age of the receipient</a:t>
            </a:r>
          </a:p>
          <a:p>
            <a:pPr marL="375664" lvl="1" indent="-187832">
              <a:lnSpc>
                <a:spcPts val="2557"/>
              </a:lnSpc>
              <a:buFont typeface="Arial"/>
              <a:buChar char="•"/>
            </a:pPr>
            <a:r>
              <a:rPr lang="en-US" sz="1739">
                <a:solidFill>
                  <a:srgbClr val="211F1C"/>
                </a:solidFill>
                <a:latin typeface="Montserrat Light"/>
              </a:rPr>
              <a:t>Job (Retired)</a:t>
            </a:r>
          </a:p>
          <a:p>
            <a:pPr marL="375664" lvl="1" indent="-187832">
              <a:lnSpc>
                <a:spcPts val="2557"/>
              </a:lnSpc>
              <a:buFont typeface="Arial"/>
              <a:buChar char="•"/>
            </a:pPr>
            <a:r>
              <a:rPr lang="en-US" sz="1739">
                <a:solidFill>
                  <a:srgbClr val="211F1C"/>
                </a:solidFill>
                <a:latin typeface="Montserrat Light"/>
              </a:rPr>
              <a:t>Marital Status</a:t>
            </a:r>
          </a:p>
          <a:p>
            <a:pPr marL="375664" lvl="1" indent="-187832" algn="l">
              <a:lnSpc>
                <a:spcPts val="2557"/>
              </a:lnSpc>
              <a:buFont typeface="Arial"/>
              <a:buChar char="•"/>
            </a:pPr>
            <a:r>
              <a:rPr lang="en-US" sz="1739">
                <a:solidFill>
                  <a:srgbClr val="211F1C"/>
                </a:solidFill>
                <a:latin typeface="Montserrat Light"/>
              </a:rPr>
              <a:t>Job (Admin)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989162" y="9618097"/>
            <a:ext cx="74295" cy="297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Canva Sans"/>
              </a:rPr>
              <a:t>)</a:t>
            </a:r>
          </a:p>
        </p:txBody>
      </p:sp>
      <p:sp>
        <p:nvSpPr>
          <p:cNvPr id="9" name="Freeform 9"/>
          <p:cNvSpPr/>
          <p:nvPr/>
        </p:nvSpPr>
        <p:spPr>
          <a:xfrm rot="-1438623">
            <a:off x="-2628900" y="-1392022"/>
            <a:ext cx="7315200" cy="2354729"/>
          </a:xfrm>
          <a:custGeom>
            <a:avLst/>
            <a:gdLst/>
            <a:ahLst/>
            <a:cxnLst/>
            <a:rect l="l" t="t" r="r" b="b"/>
            <a:pathLst>
              <a:path w="7315200" h="2354729">
                <a:moveTo>
                  <a:pt x="0" y="0"/>
                </a:moveTo>
                <a:lnTo>
                  <a:pt x="7315200" y="0"/>
                </a:lnTo>
                <a:lnTo>
                  <a:pt x="7315200" y="2354729"/>
                </a:lnTo>
                <a:lnTo>
                  <a:pt x="0" y="23547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622395">
            <a:off x="12743378" y="9558454"/>
            <a:ext cx="7315200" cy="2354729"/>
          </a:xfrm>
          <a:custGeom>
            <a:avLst/>
            <a:gdLst/>
            <a:ahLst/>
            <a:cxnLst/>
            <a:rect l="l" t="t" r="r" b="b"/>
            <a:pathLst>
              <a:path w="7315200" h="2354729">
                <a:moveTo>
                  <a:pt x="0" y="0"/>
                </a:moveTo>
                <a:lnTo>
                  <a:pt x="7315200" y="0"/>
                </a:lnTo>
                <a:lnTo>
                  <a:pt x="7315200" y="2354729"/>
                </a:lnTo>
                <a:lnTo>
                  <a:pt x="0" y="23547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2357920" y="8505604"/>
            <a:ext cx="4190653" cy="1135201"/>
            <a:chOff x="0" y="0"/>
            <a:chExt cx="1103711" cy="2989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03711" cy="298983"/>
            </a:xfrm>
            <a:custGeom>
              <a:avLst/>
              <a:gdLst/>
              <a:ahLst/>
              <a:cxnLst/>
              <a:rect l="l" t="t" r="r" b="b"/>
              <a:pathLst>
                <a:path w="1103711" h="298983">
                  <a:moveTo>
                    <a:pt x="94219" y="0"/>
                  </a:moveTo>
                  <a:lnTo>
                    <a:pt x="1009492" y="0"/>
                  </a:lnTo>
                  <a:cubicBezTo>
                    <a:pt x="1034481" y="0"/>
                    <a:pt x="1058446" y="9927"/>
                    <a:pt x="1076115" y="27596"/>
                  </a:cubicBezTo>
                  <a:cubicBezTo>
                    <a:pt x="1093784" y="45265"/>
                    <a:pt x="1103711" y="69230"/>
                    <a:pt x="1103711" y="94219"/>
                  </a:cubicBezTo>
                  <a:lnTo>
                    <a:pt x="1103711" y="204764"/>
                  </a:lnTo>
                  <a:cubicBezTo>
                    <a:pt x="1103711" y="229753"/>
                    <a:pt x="1093784" y="253718"/>
                    <a:pt x="1076115" y="271387"/>
                  </a:cubicBezTo>
                  <a:cubicBezTo>
                    <a:pt x="1058446" y="289057"/>
                    <a:pt x="1034481" y="298983"/>
                    <a:pt x="1009492" y="298983"/>
                  </a:cubicBezTo>
                  <a:lnTo>
                    <a:pt x="94219" y="298983"/>
                  </a:lnTo>
                  <a:cubicBezTo>
                    <a:pt x="42183" y="298983"/>
                    <a:pt x="0" y="256800"/>
                    <a:pt x="0" y="204764"/>
                  </a:cubicBezTo>
                  <a:lnTo>
                    <a:pt x="0" y="94219"/>
                  </a:lnTo>
                  <a:cubicBezTo>
                    <a:pt x="0" y="69230"/>
                    <a:pt x="9927" y="45265"/>
                    <a:pt x="27596" y="27596"/>
                  </a:cubicBezTo>
                  <a:cubicBezTo>
                    <a:pt x="45265" y="9927"/>
                    <a:pt x="69230" y="0"/>
                    <a:pt x="94219" y="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103711" cy="318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491328" y="1972199"/>
            <a:ext cx="9513903" cy="6342602"/>
          </a:xfrm>
          <a:custGeom>
            <a:avLst/>
            <a:gdLst/>
            <a:ahLst/>
            <a:cxnLst/>
            <a:rect l="l" t="t" r="r" b="b"/>
            <a:pathLst>
              <a:path w="9513903" h="6342602">
                <a:moveTo>
                  <a:pt x="0" y="0"/>
                </a:moveTo>
                <a:lnTo>
                  <a:pt x="9513904" y="0"/>
                </a:lnTo>
                <a:lnTo>
                  <a:pt x="9513904" y="6342602"/>
                </a:lnTo>
                <a:lnTo>
                  <a:pt x="0" y="63426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AutoShape 9"/>
          <p:cNvSpPr/>
          <p:nvPr/>
        </p:nvSpPr>
        <p:spPr>
          <a:xfrm>
            <a:off x="12262981" y="5857401"/>
            <a:ext cx="2262429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2262981" y="5857401"/>
            <a:ext cx="19050" cy="1610764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H="1">
            <a:off x="12282031" y="7449114"/>
            <a:ext cx="2262429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 rot="-2336821">
            <a:off x="14437367" y="7358655"/>
            <a:ext cx="662159" cy="1251503"/>
          </a:xfrm>
          <a:custGeom>
            <a:avLst/>
            <a:gdLst/>
            <a:ahLst/>
            <a:cxnLst/>
            <a:rect l="l" t="t" r="r" b="b"/>
            <a:pathLst>
              <a:path w="662159" h="1251503">
                <a:moveTo>
                  <a:pt x="0" y="0"/>
                </a:moveTo>
                <a:lnTo>
                  <a:pt x="662158" y="0"/>
                </a:lnTo>
                <a:lnTo>
                  <a:pt x="662158" y="1251502"/>
                </a:lnTo>
                <a:lnTo>
                  <a:pt x="0" y="12515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AutoShape 13"/>
          <p:cNvSpPr/>
          <p:nvPr/>
        </p:nvSpPr>
        <p:spPr>
          <a:xfrm>
            <a:off x="11467187" y="4926587"/>
            <a:ext cx="914207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1467187" y="4926587"/>
            <a:ext cx="7698" cy="650881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flipH="1">
            <a:off x="11474885" y="5569770"/>
            <a:ext cx="914207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V="1">
            <a:off x="12389092" y="4926587"/>
            <a:ext cx="0" cy="643183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7" name="Freeform 17"/>
          <p:cNvSpPr/>
          <p:nvPr/>
        </p:nvSpPr>
        <p:spPr>
          <a:xfrm rot="1350827" flipH="1">
            <a:off x="9561285" y="5467307"/>
            <a:ext cx="739408" cy="2210186"/>
          </a:xfrm>
          <a:custGeom>
            <a:avLst/>
            <a:gdLst/>
            <a:ahLst/>
            <a:cxnLst/>
            <a:rect l="l" t="t" r="r" b="b"/>
            <a:pathLst>
              <a:path w="739408" h="2210186">
                <a:moveTo>
                  <a:pt x="739407" y="0"/>
                </a:moveTo>
                <a:lnTo>
                  <a:pt x="0" y="0"/>
                </a:lnTo>
                <a:lnTo>
                  <a:pt x="0" y="2210186"/>
                </a:lnTo>
                <a:lnTo>
                  <a:pt x="739407" y="2210186"/>
                </a:lnTo>
                <a:lnTo>
                  <a:pt x="73940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709952" y="2793804"/>
            <a:ext cx="5341229" cy="6476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7"/>
              </a:lnSpc>
            </a:pPr>
            <a:r>
              <a:rPr lang="en-US" sz="1739">
                <a:solidFill>
                  <a:srgbClr val="211F1C"/>
                </a:solidFill>
                <a:latin typeface="Montserrat Light"/>
              </a:rPr>
              <a:t>From the summary chart, we can then plot the dependency charts to show the impact of the various other features against Contact Duration.</a:t>
            </a:r>
          </a:p>
          <a:p>
            <a:pPr>
              <a:lnSpc>
                <a:spcPts val="2557"/>
              </a:lnSpc>
            </a:pPr>
            <a:endParaRPr lang="en-US" sz="1739">
              <a:solidFill>
                <a:srgbClr val="211F1C"/>
              </a:solidFill>
              <a:latin typeface="Montserrat Light"/>
            </a:endParaRPr>
          </a:p>
          <a:p>
            <a:pPr>
              <a:lnSpc>
                <a:spcPts val="2557"/>
              </a:lnSpc>
            </a:pPr>
            <a:r>
              <a:rPr lang="en-US" sz="1739">
                <a:solidFill>
                  <a:srgbClr val="211F1C"/>
                </a:solidFill>
                <a:latin typeface="Montserrat Light"/>
              </a:rPr>
              <a:t>With this we can gain insights into where to focus our marketing efforts in. </a:t>
            </a:r>
          </a:p>
          <a:p>
            <a:pPr>
              <a:lnSpc>
                <a:spcPts val="2557"/>
              </a:lnSpc>
            </a:pPr>
            <a:endParaRPr lang="en-US" sz="1739">
              <a:solidFill>
                <a:srgbClr val="211F1C"/>
              </a:solidFill>
              <a:latin typeface="Montserrat Light"/>
            </a:endParaRPr>
          </a:p>
          <a:p>
            <a:pPr>
              <a:lnSpc>
                <a:spcPts val="2557"/>
              </a:lnSpc>
            </a:pPr>
            <a:r>
              <a:rPr lang="en-US" sz="1739">
                <a:solidFill>
                  <a:srgbClr val="211F1C"/>
                </a:solidFill>
                <a:latin typeface="Montserrat Light"/>
              </a:rPr>
              <a:t>From this chart we can determine the following:</a:t>
            </a:r>
          </a:p>
          <a:p>
            <a:pPr marL="375664" lvl="1" indent="-187832">
              <a:lnSpc>
                <a:spcPts val="2557"/>
              </a:lnSpc>
              <a:buFont typeface="Arial"/>
              <a:buChar char="•"/>
            </a:pPr>
            <a:r>
              <a:rPr lang="en-US" sz="1739">
                <a:solidFill>
                  <a:srgbClr val="211F1C"/>
                </a:solidFill>
                <a:latin typeface="Montserrat Light"/>
              </a:rPr>
              <a:t> Calls to people below the age of 25 tend to yield less failures vs success compared to other age groups.</a:t>
            </a:r>
          </a:p>
          <a:p>
            <a:pPr>
              <a:lnSpc>
                <a:spcPts val="2557"/>
              </a:lnSpc>
            </a:pPr>
            <a:endParaRPr lang="en-US" sz="1739">
              <a:solidFill>
                <a:srgbClr val="211F1C"/>
              </a:solidFill>
              <a:latin typeface="Montserrat Light"/>
            </a:endParaRPr>
          </a:p>
          <a:p>
            <a:pPr marL="375664" lvl="1" indent="-187832">
              <a:lnSpc>
                <a:spcPts val="2557"/>
              </a:lnSpc>
              <a:buFont typeface="Arial"/>
              <a:buChar char="•"/>
            </a:pPr>
            <a:r>
              <a:rPr lang="en-US" sz="1739">
                <a:solidFill>
                  <a:srgbClr val="211F1C"/>
                </a:solidFill>
                <a:latin typeface="Montserrat Light"/>
              </a:rPr>
              <a:t>The age group of 40-50 requires the highest amount of convincing with contact duration being 600-700 seconds.</a:t>
            </a:r>
          </a:p>
          <a:p>
            <a:pPr>
              <a:lnSpc>
                <a:spcPts val="2557"/>
              </a:lnSpc>
            </a:pPr>
            <a:endParaRPr lang="en-US" sz="1739">
              <a:solidFill>
                <a:srgbClr val="211F1C"/>
              </a:solidFill>
              <a:latin typeface="Montserrat Light"/>
            </a:endParaRPr>
          </a:p>
          <a:p>
            <a:pPr marL="375664" lvl="1" indent="-187832">
              <a:lnSpc>
                <a:spcPts val="2557"/>
              </a:lnSpc>
              <a:buFont typeface="Arial"/>
              <a:buChar char="•"/>
            </a:pPr>
            <a:r>
              <a:rPr lang="en-US" sz="1739">
                <a:solidFill>
                  <a:srgbClr val="211F1C"/>
                </a:solidFill>
                <a:latin typeface="Montserrat Light"/>
              </a:rPr>
              <a:t>It is a waste of manhours to speak to people aged 50 and above for more than 400 seconds. </a:t>
            </a:r>
          </a:p>
          <a:p>
            <a:pPr algn="l">
              <a:lnSpc>
                <a:spcPts val="2557"/>
              </a:lnSpc>
            </a:pPr>
            <a:endParaRPr lang="en-US" sz="1739">
              <a:solidFill>
                <a:srgbClr val="211F1C"/>
              </a:solidFill>
              <a:latin typeface="Montserrat Ligh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09625" y="1010929"/>
            <a:ext cx="6547114" cy="1459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56"/>
              </a:lnSpc>
            </a:pPr>
            <a:r>
              <a:rPr lang="en-US" sz="5600">
                <a:solidFill>
                  <a:srgbClr val="211F1C"/>
                </a:solidFill>
                <a:latin typeface="Montserrat Light"/>
              </a:rPr>
              <a:t>EXAMPLE OF DRILL DOWN.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536608" y="8650612"/>
            <a:ext cx="3833278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Canva Sans"/>
              </a:rPr>
              <a:t>Callers should not spend more than 500 seconds on a call with people age 50 and above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8570911" y="2041889"/>
            <a:ext cx="4190653" cy="1135201"/>
            <a:chOff x="0" y="0"/>
            <a:chExt cx="1103711" cy="29898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03711" cy="298983"/>
            </a:xfrm>
            <a:custGeom>
              <a:avLst/>
              <a:gdLst/>
              <a:ahLst/>
              <a:cxnLst/>
              <a:rect l="l" t="t" r="r" b="b"/>
              <a:pathLst>
                <a:path w="1103711" h="298983">
                  <a:moveTo>
                    <a:pt x="94219" y="0"/>
                  </a:moveTo>
                  <a:lnTo>
                    <a:pt x="1009492" y="0"/>
                  </a:lnTo>
                  <a:cubicBezTo>
                    <a:pt x="1034481" y="0"/>
                    <a:pt x="1058446" y="9927"/>
                    <a:pt x="1076115" y="27596"/>
                  </a:cubicBezTo>
                  <a:cubicBezTo>
                    <a:pt x="1093784" y="45265"/>
                    <a:pt x="1103711" y="69230"/>
                    <a:pt x="1103711" y="94219"/>
                  </a:cubicBezTo>
                  <a:lnTo>
                    <a:pt x="1103711" y="204764"/>
                  </a:lnTo>
                  <a:cubicBezTo>
                    <a:pt x="1103711" y="229753"/>
                    <a:pt x="1093784" y="253718"/>
                    <a:pt x="1076115" y="271387"/>
                  </a:cubicBezTo>
                  <a:cubicBezTo>
                    <a:pt x="1058446" y="289057"/>
                    <a:pt x="1034481" y="298983"/>
                    <a:pt x="1009492" y="298983"/>
                  </a:cubicBezTo>
                  <a:lnTo>
                    <a:pt x="94219" y="298983"/>
                  </a:lnTo>
                  <a:cubicBezTo>
                    <a:pt x="42183" y="298983"/>
                    <a:pt x="0" y="256800"/>
                    <a:pt x="0" y="204764"/>
                  </a:cubicBezTo>
                  <a:lnTo>
                    <a:pt x="0" y="94219"/>
                  </a:lnTo>
                  <a:cubicBezTo>
                    <a:pt x="0" y="69230"/>
                    <a:pt x="9927" y="45265"/>
                    <a:pt x="27596" y="27596"/>
                  </a:cubicBezTo>
                  <a:cubicBezTo>
                    <a:pt x="45265" y="9927"/>
                    <a:pt x="69230" y="0"/>
                    <a:pt x="94219" y="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1103711" cy="318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8749598" y="2189904"/>
            <a:ext cx="3833278" cy="54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Canva Sans"/>
              </a:rPr>
              <a:t>Callers need to spend more than 500 seconds for ages 40-50</a:t>
            </a:r>
          </a:p>
        </p:txBody>
      </p:sp>
      <p:sp>
        <p:nvSpPr>
          <p:cNvPr id="25" name="AutoShape 25"/>
          <p:cNvSpPr/>
          <p:nvPr/>
        </p:nvSpPr>
        <p:spPr>
          <a:xfrm>
            <a:off x="9744332" y="3922981"/>
            <a:ext cx="914207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9744332" y="3922981"/>
            <a:ext cx="0" cy="1637264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 flipH="1">
            <a:off x="9752030" y="5560245"/>
            <a:ext cx="914207" cy="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 flipV="1">
            <a:off x="10666237" y="3922981"/>
            <a:ext cx="0" cy="1637264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9" name="Freeform 29"/>
          <p:cNvSpPr/>
          <p:nvPr/>
        </p:nvSpPr>
        <p:spPr>
          <a:xfrm rot="-10322133">
            <a:off x="12231579" y="3210695"/>
            <a:ext cx="610058" cy="1823543"/>
          </a:xfrm>
          <a:custGeom>
            <a:avLst/>
            <a:gdLst/>
            <a:ahLst/>
            <a:cxnLst/>
            <a:rect l="l" t="t" r="r" b="b"/>
            <a:pathLst>
              <a:path w="610058" h="1823543">
                <a:moveTo>
                  <a:pt x="0" y="0"/>
                </a:moveTo>
                <a:lnTo>
                  <a:pt x="610058" y="0"/>
                </a:lnTo>
                <a:lnTo>
                  <a:pt x="610058" y="1823543"/>
                </a:lnTo>
                <a:lnTo>
                  <a:pt x="0" y="18235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6622681" y="6774518"/>
            <a:ext cx="2543634" cy="1540283"/>
            <a:chOff x="0" y="0"/>
            <a:chExt cx="737978" cy="44687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737978" cy="446878"/>
            </a:xfrm>
            <a:custGeom>
              <a:avLst/>
              <a:gdLst/>
              <a:ahLst/>
              <a:cxnLst/>
              <a:rect l="l" t="t" r="r" b="b"/>
              <a:pathLst>
                <a:path w="737978" h="446878">
                  <a:moveTo>
                    <a:pt x="155226" y="0"/>
                  </a:moveTo>
                  <a:lnTo>
                    <a:pt x="582752" y="0"/>
                  </a:lnTo>
                  <a:cubicBezTo>
                    <a:pt x="668481" y="0"/>
                    <a:pt x="737978" y="69497"/>
                    <a:pt x="737978" y="155226"/>
                  </a:cubicBezTo>
                  <a:lnTo>
                    <a:pt x="737978" y="291652"/>
                  </a:lnTo>
                  <a:cubicBezTo>
                    <a:pt x="737978" y="377381"/>
                    <a:pt x="668481" y="446878"/>
                    <a:pt x="582752" y="446878"/>
                  </a:cubicBezTo>
                  <a:lnTo>
                    <a:pt x="155226" y="446878"/>
                  </a:lnTo>
                  <a:cubicBezTo>
                    <a:pt x="69497" y="446878"/>
                    <a:pt x="0" y="377381"/>
                    <a:pt x="0" y="291652"/>
                  </a:cubicBezTo>
                  <a:lnTo>
                    <a:pt x="0" y="155226"/>
                  </a:lnTo>
                  <a:cubicBezTo>
                    <a:pt x="0" y="69497"/>
                    <a:pt x="69497" y="0"/>
                    <a:pt x="155226" y="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19050"/>
              <a:ext cx="737978" cy="465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6820804" y="6907646"/>
            <a:ext cx="2147387" cy="1245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33"/>
              </a:lnSpc>
              <a:spcBef>
                <a:spcPct val="0"/>
              </a:spcBef>
            </a:pPr>
            <a:r>
              <a:rPr lang="en-US" sz="1452">
                <a:solidFill>
                  <a:srgbClr val="000000"/>
                </a:solidFill>
                <a:latin typeface="Canva Sans"/>
              </a:rPr>
              <a:t>Calls to people who are 25 and below tend to have better chances of a successful “Yes” to bank deposits</a:t>
            </a:r>
          </a:p>
        </p:txBody>
      </p:sp>
      <p:sp>
        <p:nvSpPr>
          <p:cNvPr id="34" name="AutoShape 34"/>
          <p:cNvSpPr/>
          <p:nvPr/>
        </p:nvSpPr>
        <p:spPr>
          <a:xfrm flipH="1" flipV="1">
            <a:off x="14525410" y="5857401"/>
            <a:ext cx="38100" cy="1610764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35" name="Group 35"/>
          <p:cNvGrpSpPr/>
          <p:nvPr/>
        </p:nvGrpSpPr>
        <p:grpSpPr>
          <a:xfrm>
            <a:off x="6286298" y="3006515"/>
            <a:ext cx="2070254" cy="1425524"/>
            <a:chOff x="0" y="0"/>
            <a:chExt cx="600638" cy="413584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00638" cy="413584"/>
            </a:xfrm>
            <a:custGeom>
              <a:avLst/>
              <a:gdLst/>
              <a:ahLst/>
              <a:cxnLst/>
              <a:rect l="l" t="t" r="r" b="b"/>
              <a:pathLst>
                <a:path w="600638" h="413584">
                  <a:moveTo>
                    <a:pt x="190720" y="0"/>
                  </a:moveTo>
                  <a:lnTo>
                    <a:pt x="409918" y="0"/>
                  </a:lnTo>
                  <a:cubicBezTo>
                    <a:pt x="515249" y="0"/>
                    <a:pt x="600638" y="85388"/>
                    <a:pt x="600638" y="190720"/>
                  </a:cubicBezTo>
                  <a:lnTo>
                    <a:pt x="600638" y="222864"/>
                  </a:lnTo>
                  <a:cubicBezTo>
                    <a:pt x="600638" y="273446"/>
                    <a:pt x="580544" y="321956"/>
                    <a:pt x="544777" y="357723"/>
                  </a:cubicBezTo>
                  <a:cubicBezTo>
                    <a:pt x="509010" y="393490"/>
                    <a:pt x="460500" y="413584"/>
                    <a:pt x="409918" y="413584"/>
                  </a:cubicBezTo>
                  <a:lnTo>
                    <a:pt x="190720" y="413584"/>
                  </a:lnTo>
                  <a:cubicBezTo>
                    <a:pt x="85388" y="413584"/>
                    <a:pt x="0" y="328196"/>
                    <a:pt x="0" y="222864"/>
                  </a:cubicBezTo>
                  <a:lnTo>
                    <a:pt x="0" y="190720"/>
                  </a:lnTo>
                  <a:cubicBezTo>
                    <a:pt x="0" y="85388"/>
                    <a:pt x="85388" y="0"/>
                    <a:pt x="190720" y="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19050"/>
              <a:ext cx="600638" cy="432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6348146" y="3082263"/>
            <a:ext cx="1946559" cy="1245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33"/>
              </a:lnSpc>
              <a:spcBef>
                <a:spcPct val="0"/>
              </a:spcBef>
            </a:pPr>
            <a:r>
              <a:rPr lang="en-US" sz="1452">
                <a:solidFill>
                  <a:srgbClr val="000000"/>
                </a:solidFill>
                <a:latin typeface="Canva Sans"/>
              </a:rPr>
              <a:t>Values above 0 means better chances of success. Below means it is detrimental.</a:t>
            </a:r>
          </a:p>
        </p:txBody>
      </p:sp>
      <p:sp>
        <p:nvSpPr>
          <p:cNvPr id="39" name="AutoShape 39"/>
          <p:cNvSpPr/>
          <p:nvPr/>
        </p:nvSpPr>
        <p:spPr>
          <a:xfrm>
            <a:off x="8294705" y="4025844"/>
            <a:ext cx="900957" cy="52016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2699379" y="4563875"/>
            <a:ext cx="5303318" cy="3535545"/>
          </a:xfrm>
          <a:custGeom>
            <a:avLst/>
            <a:gdLst/>
            <a:ahLst/>
            <a:cxnLst/>
            <a:rect l="l" t="t" r="r" b="b"/>
            <a:pathLst>
              <a:path w="5303318" h="3535545">
                <a:moveTo>
                  <a:pt x="0" y="0"/>
                </a:moveTo>
                <a:lnTo>
                  <a:pt x="5303318" y="0"/>
                </a:lnTo>
                <a:lnTo>
                  <a:pt x="5303318" y="3535545"/>
                </a:lnTo>
                <a:lnTo>
                  <a:pt x="0" y="35355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3272335" y="8305540"/>
            <a:ext cx="4157407" cy="877498"/>
            <a:chOff x="0" y="0"/>
            <a:chExt cx="1094955" cy="23111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94955" cy="231111"/>
            </a:xfrm>
            <a:custGeom>
              <a:avLst/>
              <a:gdLst/>
              <a:ahLst/>
              <a:cxnLst/>
              <a:rect l="l" t="t" r="r" b="b"/>
              <a:pathLst>
                <a:path w="1094955" h="231111">
                  <a:moveTo>
                    <a:pt x="94972" y="0"/>
                  </a:moveTo>
                  <a:lnTo>
                    <a:pt x="999983" y="0"/>
                  </a:lnTo>
                  <a:cubicBezTo>
                    <a:pt x="1025171" y="0"/>
                    <a:pt x="1049327" y="10006"/>
                    <a:pt x="1067138" y="27817"/>
                  </a:cubicBezTo>
                  <a:cubicBezTo>
                    <a:pt x="1084949" y="45627"/>
                    <a:pt x="1094955" y="69784"/>
                    <a:pt x="1094955" y="94972"/>
                  </a:cubicBezTo>
                  <a:lnTo>
                    <a:pt x="1094955" y="136138"/>
                  </a:lnTo>
                  <a:cubicBezTo>
                    <a:pt x="1094955" y="161327"/>
                    <a:pt x="1084949" y="185483"/>
                    <a:pt x="1067138" y="203294"/>
                  </a:cubicBezTo>
                  <a:cubicBezTo>
                    <a:pt x="1049327" y="221105"/>
                    <a:pt x="1025171" y="231111"/>
                    <a:pt x="999983" y="231111"/>
                  </a:cubicBezTo>
                  <a:lnTo>
                    <a:pt x="94972" y="231111"/>
                  </a:lnTo>
                  <a:cubicBezTo>
                    <a:pt x="69784" y="231111"/>
                    <a:pt x="45627" y="221105"/>
                    <a:pt x="27817" y="203294"/>
                  </a:cubicBezTo>
                  <a:cubicBezTo>
                    <a:pt x="10006" y="185483"/>
                    <a:pt x="0" y="161327"/>
                    <a:pt x="0" y="136138"/>
                  </a:cubicBezTo>
                  <a:lnTo>
                    <a:pt x="0" y="94972"/>
                  </a:lnTo>
                  <a:cubicBezTo>
                    <a:pt x="0" y="69784"/>
                    <a:pt x="10006" y="45627"/>
                    <a:pt x="27817" y="27817"/>
                  </a:cubicBezTo>
                  <a:cubicBezTo>
                    <a:pt x="45627" y="10006"/>
                    <a:pt x="69784" y="0"/>
                    <a:pt x="94972" y="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094955" cy="2501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101893" y="3537642"/>
            <a:ext cx="4190653" cy="854782"/>
            <a:chOff x="0" y="0"/>
            <a:chExt cx="1103711" cy="22512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03711" cy="225128"/>
            </a:xfrm>
            <a:custGeom>
              <a:avLst/>
              <a:gdLst/>
              <a:ahLst/>
              <a:cxnLst/>
              <a:rect l="l" t="t" r="r" b="b"/>
              <a:pathLst>
                <a:path w="1103711" h="225128">
                  <a:moveTo>
                    <a:pt x="94219" y="0"/>
                  </a:moveTo>
                  <a:lnTo>
                    <a:pt x="1009492" y="0"/>
                  </a:lnTo>
                  <a:cubicBezTo>
                    <a:pt x="1034481" y="0"/>
                    <a:pt x="1058446" y="9927"/>
                    <a:pt x="1076115" y="27596"/>
                  </a:cubicBezTo>
                  <a:cubicBezTo>
                    <a:pt x="1093784" y="45265"/>
                    <a:pt x="1103711" y="69230"/>
                    <a:pt x="1103711" y="94219"/>
                  </a:cubicBezTo>
                  <a:lnTo>
                    <a:pt x="1103711" y="130909"/>
                  </a:lnTo>
                  <a:cubicBezTo>
                    <a:pt x="1103711" y="182945"/>
                    <a:pt x="1061528" y="225128"/>
                    <a:pt x="1009492" y="225128"/>
                  </a:cubicBezTo>
                  <a:lnTo>
                    <a:pt x="94219" y="225128"/>
                  </a:lnTo>
                  <a:cubicBezTo>
                    <a:pt x="69230" y="225128"/>
                    <a:pt x="45265" y="215201"/>
                    <a:pt x="27596" y="197532"/>
                  </a:cubicBezTo>
                  <a:cubicBezTo>
                    <a:pt x="9927" y="179862"/>
                    <a:pt x="0" y="155897"/>
                    <a:pt x="0" y="130909"/>
                  </a:cubicBezTo>
                  <a:lnTo>
                    <a:pt x="0" y="94219"/>
                  </a:lnTo>
                  <a:cubicBezTo>
                    <a:pt x="0" y="69230"/>
                    <a:pt x="9927" y="45265"/>
                    <a:pt x="27596" y="27596"/>
                  </a:cubicBezTo>
                  <a:cubicBezTo>
                    <a:pt x="45265" y="9927"/>
                    <a:pt x="69230" y="0"/>
                    <a:pt x="94219" y="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103711" cy="244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2699379" y="0"/>
            <a:ext cx="5303318" cy="3535545"/>
          </a:xfrm>
          <a:custGeom>
            <a:avLst/>
            <a:gdLst/>
            <a:ahLst/>
            <a:cxnLst/>
            <a:rect l="l" t="t" r="r" b="b"/>
            <a:pathLst>
              <a:path w="5303318" h="3535545">
                <a:moveTo>
                  <a:pt x="0" y="0"/>
                </a:moveTo>
                <a:lnTo>
                  <a:pt x="5303318" y="0"/>
                </a:lnTo>
                <a:lnTo>
                  <a:pt x="5303318" y="3535545"/>
                </a:lnTo>
                <a:lnTo>
                  <a:pt x="0" y="35355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4919329">
            <a:off x="12815671" y="5249794"/>
            <a:ext cx="1310484" cy="760081"/>
          </a:xfrm>
          <a:custGeom>
            <a:avLst/>
            <a:gdLst/>
            <a:ahLst/>
            <a:cxnLst/>
            <a:rect l="l" t="t" r="r" b="b"/>
            <a:pathLst>
              <a:path w="1310484" h="760081">
                <a:moveTo>
                  <a:pt x="0" y="0"/>
                </a:moveTo>
                <a:lnTo>
                  <a:pt x="1310484" y="0"/>
                </a:lnTo>
                <a:lnTo>
                  <a:pt x="1310484" y="760081"/>
                </a:lnTo>
                <a:lnTo>
                  <a:pt x="0" y="7600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AutoShape 14"/>
          <p:cNvSpPr/>
          <p:nvPr/>
        </p:nvSpPr>
        <p:spPr>
          <a:xfrm>
            <a:off x="13841837" y="246761"/>
            <a:ext cx="0" cy="2912324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5" name="Freeform 15"/>
          <p:cNvSpPr/>
          <p:nvPr/>
        </p:nvSpPr>
        <p:spPr>
          <a:xfrm>
            <a:off x="6950935" y="-25819"/>
            <a:ext cx="5345192" cy="3563461"/>
          </a:xfrm>
          <a:custGeom>
            <a:avLst/>
            <a:gdLst/>
            <a:ahLst/>
            <a:cxnLst/>
            <a:rect l="l" t="t" r="r" b="b"/>
            <a:pathLst>
              <a:path w="5345192" h="3563461">
                <a:moveTo>
                  <a:pt x="0" y="0"/>
                </a:moveTo>
                <a:lnTo>
                  <a:pt x="5345192" y="0"/>
                </a:lnTo>
                <a:lnTo>
                  <a:pt x="5345192" y="3563461"/>
                </a:lnTo>
                <a:lnTo>
                  <a:pt x="0" y="35634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7639481" y="3537642"/>
            <a:ext cx="4190653" cy="1390380"/>
            <a:chOff x="0" y="0"/>
            <a:chExt cx="1103711" cy="36619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03711" cy="366191"/>
            </a:xfrm>
            <a:custGeom>
              <a:avLst/>
              <a:gdLst/>
              <a:ahLst/>
              <a:cxnLst/>
              <a:rect l="l" t="t" r="r" b="b"/>
              <a:pathLst>
                <a:path w="1103711" h="366191">
                  <a:moveTo>
                    <a:pt x="94219" y="0"/>
                  </a:moveTo>
                  <a:lnTo>
                    <a:pt x="1009492" y="0"/>
                  </a:lnTo>
                  <a:cubicBezTo>
                    <a:pt x="1034481" y="0"/>
                    <a:pt x="1058446" y="9927"/>
                    <a:pt x="1076115" y="27596"/>
                  </a:cubicBezTo>
                  <a:cubicBezTo>
                    <a:pt x="1093784" y="45265"/>
                    <a:pt x="1103711" y="69230"/>
                    <a:pt x="1103711" y="94219"/>
                  </a:cubicBezTo>
                  <a:lnTo>
                    <a:pt x="1103711" y="271972"/>
                  </a:lnTo>
                  <a:cubicBezTo>
                    <a:pt x="1103711" y="296960"/>
                    <a:pt x="1093784" y="320925"/>
                    <a:pt x="1076115" y="338595"/>
                  </a:cubicBezTo>
                  <a:cubicBezTo>
                    <a:pt x="1058446" y="356264"/>
                    <a:pt x="1034481" y="366191"/>
                    <a:pt x="1009492" y="366191"/>
                  </a:cubicBezTo>
                  <a:lnTo>
                    <a:pt x="94219" y="366191"/>
                  </a:lnTo>
                  <a:cubicBezTo>
                    <a:pt x="42183" y="366191"/>
                    <a:pt x="0" y="324008"/>
                    <a:pt x="0" y="271972"/>
                  </a:cubicBezTo>
                  <a:lnTo>
                    <a:pt x="0" y="94219"/>
                  </a:lnTo>
                  <a:cubicBezTo>
                    <a:pt x="0" y="69230"/>
                    <a:pt x="9927" y="45265"/>
                    <a:pt x="27596" y="27596"/>
                  </a:cubicBezTo>
                  <a:cubicBezTo>
                    <a:pt x="45265" y="9927"/>
                    <a:pt x="69230" y="0"/>
                    <a:pt x="94219" y="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1103711" cy="385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 rot="-4919329">
            <a:off x="7630577" y="940948"/>
            <a:ext cx="1310484" cy="760081"/>
          </a:xfrm>
          <a:custGeom>
            <a:avLst/>
            <a:gdLst/>
            <a:ahLst/>
            <a:cxnLst/>
            <a:rect l="l" t="t" r="r" b="b"/>
            <a:pathLst>
              <a:path w="1310484" h="760081">
                <a:moveTo>
                  <a:pt x="0" y="0"/>
                </a:moveTo>
                <a:lnTo>
                  <a:pt x="1310484" y="0"/>
                </a:lnTo>
                <a:lnTo>
                  <a:pt x="1310484" y="760081"/>
                </a:lnTo>
                <a:lnTo>
                  <a:pt x="0" y="7600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4919329">
            <a:off x="9471703" y="634162"/>
            <a:ext cx="1577773" cy="915108"/>
          </a:xfrm>
          <a:custGeom>
            <a:avLst/>
            <a:gdLst/>
            <a:ahLst/>
            <a:cxnLst/>
            <a:rect l="l" t="t" r="r" b="b"/>
            <a:pathLst>
              <a:path w="1577773" h="915108">
                <a:moveTo>
                  <a:pt x="0" y="0"/>
                </a:moveTo>
                <a:lnTo>
                  <a:pt x="1577773" y="0"/>
                </a:lnTo>
                <a:lnTo>
                  <a:pt x="1577773" y="915108"/>
                </a:lnTo>
                <a:lnTo>
                  <a:pt x="0" y="9151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7099085" y="5099472"/>
            <a:ext cx="5271446" cy="3514297"/>
          </a:xfrm>
          <a:custGeom>
            <a:avLst/>
            <a:gdLst/>
            <a:ahLst/>
            <a:cxnLst/>
            <a:rect l="l" t="t" r="r" b="b"/>
            <a:pathLst>
              <a:path w="5271446" h="3514297">
                <a:moveTo>
                  <a:pt x="0" y="0"/>
                </a:moveTo>
                <a:lnTo>
                  <a:pt x="5271446" y="0"/>
                </a:lnTo>
                <a:lnTo>
                  <a:pt x="5271446" y="3514298"/>
                </a:lnTo>
                <a:lnTo>
                  <a:pt x="0" y="35142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7544828" y="8785220"/>
            <a:ext cx="4157407" cy="1020947"/>
            <a:chOff x="0" y="0"/>
            <a:chExt cx="1094955" cy="26889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94955" cy="268891"/>
            </a:xfrm>
            <a:custGeom>
              <a:avLst/>
              <a:gdLst/>
              <a:ahLst/>
              <a:cxnLst/>
              <a:rect l="l" t="t" r="r" b="b"/>
              <a:pathLst>
                <a:path w="1094955" h="268891">
                  <a:moveTo>
                    <a:pt x="94972" y="0"/>
                  </a:moveTo>
                  <a:lnTo>
                    <a:pt x="999983" y="0"/>
                  </a:lnTo>
                  <a:cubicBezTo>
                    <a:pt x="1025171" y="0"/>
                    <a:pt x="1049327" y="10006"/>
                    <a:pt x="1067138" y="27817"/>
                  </a:cubicBezTo>
                  <a:cubicBezTo>
                    <a:pt x="1084949" y="45627"/>
                    <a:pt x="1094955" y="69784"/>
                    <a:pt x="1094955" y="94972"/>
                  </a:cubicBezTo>
                  <a:lnTo>
                    <a:pt x="1094955" y="173919"/>
                  </a:lnTo>
                  <a:cubicBezTo>
                    <a:pt x="1094955" y="199107"/>
                    <a:pt x="1084949" y="223264"/>
                    <a:pt x="1067138" y="241075"/>
                  </a:cubicBezTo>
                  <a:cubicBezTo>
                    <a:pt x="1049327" y="258885"/>
                    <a:pt x="1025171" y="268891"/>
                    <a:pt x="999983" y="268891"/>
                  </a:cubicBezTo>
                  <a:lnTo>
                    <a:pt x="94972" y="268891"/>
                  </a:lnTo>
                  <a:cubicBezTo>
                    <a:pt x="69784" y="268891"/>
                    <a:pt x="45627" y="258885"/>
                    <a:pt x="27817" y="241075"/>
                  </a:cubicBezTo>
                  <a:cubicBezTo>
                    <a:pt x="10006" y="223264"/>
                    <a:pt x="0" y="199107"/>
                    <a:pt x="0" y="173919"/>
                  </a:cubicBezTo>
                  <a:lnTo>
                    <a:pt x="0" y="94972"/>
                  </a:lnTo>
                  <a:cubicBezTo>
                    <a:pt x="0" y="69784"/>
                    <a:pt x="10006" y="45627"/>
                    <a:pt x="27817" y="27817"/>
                  </a:cubicBezTo>
                  <a:cubicBezTo>
                    <a:pt x="45627" y="10006"/>
                    <a:pt x="69784" y="0"/>
                    <a:pt x="94972" y="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1094955" cy="287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 rot="-4919329">
            <a:off x="9708456" y="5927668"/>
            <a:ext cx="2021832" cy="1172662"/>
          </a:xfrm>
          <a:custGeom>
            <a:avLst/>
            <a:gdLst/>
            <a:ahLst/>
            <a:cxnLst/>
            <a:rect l="l" t="t" r="r" b="b"/>
            <a:pathLst>
              <a:path w="2021832" h="1172662">
                <a:moveTo>
                  <a:pt x="0" y="0"/>
                </a:moveTo>
                <a:lnTo>
                  <a:pt x="2021832" y="0"/>
                </a:lnTo>
                <a:lnTo>
                  <a:pt x="2021832" y="1172663"/>
                </a:lnTo>
                <a:lnTo>
                  <a:pt x="0" y="11726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932500" y="5431234"/>
            <a:ext cx="5229494" cy="3486330"/>
          </a:xfrm>
          <a:custGeom>
            <a:avLst/>
            <a:gdLst/>
            <a:ahLst/>
            <a:cxnLst/>
            <a:rect l="l" t="t" r="r" b="b"/>
            <a:pathLst>
              <a:path w="5229494" h="3486330">
                <a:moveTo>
                  <a:pt x="0" y="0"/>
                </a:moveTo>
                <a:lnTo>
                  <a:pt x="5229494" y="0"/>
                </a:lnTo>
                <a:lnTo>
                  <a:pt x="5229494" y="3486330"/>
                </a:lnTo>
                <a:lnTo>
                  <a:pt x="0" y="348633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1372344" y="9062068"/>
            <a:ext cx="4157407" cy="1020947"/>
            <a:chOff x="0" y="0"/>
            <a:chExt cx="1094955" cy="26889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94955" cy="268891"/>
            </a:xfrm>
            <a:custGeom>
              <a:avLst/>
              <a:gdLst/>
              <a:ahLst/>
              <a:cxnLst/>
              <a:rect l="l" t="t" r="r" b="b"/>
              <a:pathLst>
                <a:path w="1094955" h="268891">
                  <a:moveTo>
                    <a:pt x="94972" y="0"/>
                  </a:moveTo>
                  <a:lnTo>
                    <a:pt x="999983" y="0"/>
                  </a:lnTo>
                  <a:cubicBezTo>
                    <a:pt x="1025171" y="0"/>
                    <a:pt x="1049327" y="10006"/>
                    <a:pt x="1067138" y="27817"/>
                  </a:cubicBezTo>
                  <a:cubicBezTo>
                    <a:pt x="1084949" y="45627"/>
                    <a:pt x="1094955" y="69784"/>
                    <a:pt x="1094955" y="94972"/>
                  </a:cubicBezTo>
                  <a:lnTo>
                    <a:pt x="1094955" y="173919"/>
                  </a:lnTo>
                  <a:cubicBezTo>
                    <a:pt x="1094955" y="199107"/>
                    <a:pt x="1084949" y="223264"/>
                    <a:pt x="1067138" y="241075"/>
                  </a:cubicBezTo>
                  <a:cubicBezTo>
                    <a:pt x="1049327" y="258885"/>
                    <a:pt x="1025171" y="268891"/>
                    <a:pt x="999983" y="268891"/>
                  </a:cubicBezTo>
                  <a:lnTo>
                    <a:pt x="94972" y="268891"/>
                  </a:lnTo>
                  <a:cubicBezTo>
                    <a:pt x="69784" y="268891"/>
                    <a:pt x="45627" y="258885"/>
                    <a:pt x="27817" y="241075"/>
                  </a:cubicBezTo>
                  <a:cubicBezTo>
                    <a:pt x="10006" y="223264"/>
                    <a:pt x="0" y="199107"/>
                    <a:pt x="0" y="173919"/>
                  </a:cubicBezTo>
                  <a:lnTo>
                    <a:pt x="0" y="94972"/>
                  </a:lnTo>
                  <a:cubicBezTo>
                    <a:pt x="0" y="69784"/>
                    <a:pt x="10006" y="45627"/>
                    <a:pt x="27817" y="27817"/>
                  </a:cubicBezTo>
                  <a:cubicBezTo>
                    <a:pt x="45627" y="10006"/>
                    <a:pt x="69784" y="0"/>
                    <a:pt x="94972" y="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1094955" cy="287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200697" y="1538059"/>
            <a:ext cx="4500700" cy="3000467"/>
          </a:xfrm>
          <a:custGeom>
            <a:avLst/>
            <a:gdLst/>
            <a:ahLst/>
            <a:cxnLst/>
            <a:rect l="l" t="t" r="r" b="b"/>
            <a:pathLst>
              <a:path w="4500700" h="3000467">
                <a:moveTo>
                  <a:pt x="0" y="0"/>
                </a:moveTo>
                <a:lnTo>
                  <a:pt x="4500700" y="0"/>
                </a:lnTo>
                <a:lnTo>
                  <a:pt x="4500700" y="3000467"/>
                </a:lnTo>
                <a:lnTo>
                  <a:pt x="0" y="30004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3772" y="78956"/>
            <a:ext cx="6547114" cy="1459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56"/>
              </a:lnSpc>
            </a:pPr>
            <a:r>
              <a:rPr lang="en-US" sz="4800" dirty="0">
                <a:solidFill>
                  <a:srgbClr val="211F1C"/>
                </a:solidFill>
                <a:latin typeface="Montserrat Light"/>
              </a:rPr>
              <a:t>MAIN POINTERS FROM EACH PLOT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434399" y="8413745"/>
            <a:ext cx="3833278" cy="54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Canva Sans"/>
              </a:rPr>
              <a:t>Calling on the first of every month yields the highest chances.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280581" y="3680553"/>
            <a:ext cx="3833278" cy="54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Canva Sans"/>
              </a:rPr>
              <a:t>Best to target people with average yearly balance of less than $60,000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818169" y="3680553"/>
            <a:ext cx="3833278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Canva Sans"/>
              </a:rPr>
              <a:t>The best month of success is in March and in October. </a:t>
            </a:r>
          </a:p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Canva Sans"/>
              </a:rPr>
              <a:t>The worse is in late Jan, May, July and November.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706892" y="8893424"/>
            <a:ext cx="3833278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Canva Sans"/>
              </a:rPr>
              <a:t>Retirees are very likely the best people to interact with that has the most success.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534408" y="9170272"/>
            <a:ext cx="3833278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Canva Sans"/>
              </a:rPr>
              <a:t>People who defaulted on credit are likely to be interested than those who did not.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1468544" y="4563875"/>
            <a:ext cx="4157407" cy="877498"/>
            <a:chOff x="0" y="0"/>
            <a:chExt cx="1094955" cy="231111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094955" cy="231111"/>
            </a:xfrm>
            <a:custGeom>
              <a:avLst/>
              <a:gdLst/>
              <a:ahLst/>
              <a:cxnLst/>
              <a:rect l="l" t="t" r="r" b="b"/>
              <a:pathLst>
                <a:path w="1094955" h="231111">
                  <a:moveTo>
                    <a:pt x="94972" y="0"/>
                  </a:moveTo>
                  <a:lnTo>
                    <a:pt x="999983" y="0"/>
                  </a:lnTo>
                  <a:cubicBezTo>
                    <a:pt x="1025171" y="0"/>
                    <a:pt x="1049327" y="10006"/>
                    <a:pt x="1067138" y="27817"/>
                  </a:cubicBezTo>
                  <a:cubicBezTo>
                    <a:pt x="1084949" y="45627"/>
                    <a:pt x="1094955" y="69784"/>
                    <a:pt x="1094955" y="94972"/>
                  </a:cubicBezTo>
                  <a:lnTo>
                    <a:pt x="1094955" y="136138"/>
                  </a:lnTo>
                  <a:cubicBezTo>
                    <a:pt x="1094955" y="161327"/>
                    <a:pt x="1084949" y="185483"/>
                    <a:pt x="1067138" y="203294"/>
                  </a:cubicBezTo>
                  <a:cubicBezTo>
                    <a:pt x="1049327" y="221105"/>
                    <a:pt x="1025171" y="231111"/>
                    <a:pt x="999983" y="231111"/>
                  </a:cubicBezTo>
                  <a:lnTo>
                    <a:pt x="94972" y="231111"/>
                  </a:lnTo>
                  <a:cubicBezTo>
                    <a:pt x="69784" y="231111"/>
                    <a:pt x="45627" y="221105"/>
                    <a:pt x="27817" y="203294"/>
                  </a:cubicBezTo>
                  <a:cubicBezTo>
                    <a:pt x="10006" y="185483"/>
                    <a:pt x="0" y="161327"/>
                    <a:pt x="0" y="136138"/>
                  </a:cubicBezTo>
                  <a:lnTo>
                    <a:pt x="0" y="94972"/>
                  </a:lnTo>
                  <a:cubicBezTo>
                    <a:pt x="0" y="69784"/>
                    <a:pt x="10006" y="45627"/>
                    <a:pt x="27817" y="27817"/>
                  </a:cubicBezTo>
                  <a:cubicBezTo>
                    <a:pt x="45627" y="10006"/>
                    <a:pt x="69784" y="0"/>
                    <a:pt x="94972" y="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19050"/>
              <a:ext cx="1094955" cy="2501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534408" y="4700400"/>
            <a:ext cx="3995342" cy="54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Canva Sans"/>
              </a:rPr>
              <a:t>People whom marketing was successful before should be focused on.</a:t>
            </a:r>
          </a:p>
        </p:txBody>
      </p:sp>
      <p:sp>
        <p:nvSpPr>
          <p:cNvPr id="41" name="AutoShape 41"/>
          <p:cNvSpPr/>
          <p:nvPr/>
        </p:nvSpPr>
        <p:spPr>
          <a:xfrm flipH="1" flipV="1">
            <a:off x="1706155" y="3984083"/>
            <a:ext cx="3034171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2" name="AutoShape 42"/>
          <p:cNvSpPr/>
          <p:nvPr/>
        </p:nvSpPr>
        <p:spPr>
          <a:xfrm flipH="1">
            <a:off x="1534408" y="8324590"/>
            <a:ext cx="3436306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3751968" y="8293501"/>
            <a:ext cx="3181958" cy="533222"/>
            <a:chOff x="0" y="0"/>
            <a:chExt cx="838046" cy="14043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38046" cy="140437"/>
            </a:xfrm>
            <a:custGeom>
              <a:avLst/>
              <a:gdLst/>
              <a:ahLst/>
              <a:cxnLst/>
              <a:rect l="l" t="t" r="r" b="b"/>
              <a:pathLst>
                <a:path w="838046" h="140437">
                  <a:moveTo>
                    <a:pt x="70219" y="0"/>
                  </a:moveTo>
                  <a:lnTo>
                    <a:pt x="767828" y="0"/>
                  </a:lnTo>
                  <a:cubicBezTo>
                    <a:pt x="806609" y="0"/>
                    <a:pt x="838046" y="31438"/>
                    <a:pt x="838046" y="70219"/>
                  </a:cubicBezTo>
                  <a:lnTo>
                    <a:pt x="838046" y="70219"/>
                  </a:lnTo>
                  <a:cubicBezTo>
                    <a:pt x="838046" y="108999"/>
                    <a:pt x="806609" y="140437"/>
                    <a:pt x="767828" y="140437"/>
                  </a:cubicBezTo>
                  <a:lnTo>
                    <a:pt x="70219" y="140437"/>
                  </a:lnTo>
                  <a:cubicBezTo>
                    <a:pt x="31438" y="140437"/>
                    <a:pt x="0" y="108999"/>
                    <a:pt x="0" y="70219"/>
                  </a:cubicBezTo>
                  <a:lnTo>
                    <a:pt x="0" y="70219"/>
                  </a:lnTo>
                  <a:cubicBezTo>
                    <a:pt x="0" y="31438"/>
                    <a:pt x="31438" y="0"/>
                    <a:pt x="70219" y="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38046" cy="1594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470913" y="3537642"/>
            <a:ext cx="3463012" cy="587069"/>
            <a:chOff x="0" y="0"/>
            <a:chExt cx="912069" cy="1546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12069" cy="154619"/>
            </a:xfrm>
            <a:custGeom>
              <a:avLst/>
              <a:gdLst/>
              <a:ahLst/>
              <a:cxnLst/>
              <a:rect l="l" t="t" r="r" b="b"/>
              <a:pathLst>
                <a:path w="912069" h="154619">
                  <a:moveTo>
                    <a:pt x="77310" y="0"/>
                  </a:moveTo>
                  <a:lnTo>
                    <a:pt x="834760" y="0"/>
                  </a:lnTo>
                  <a:cubicBezTo>
                    <a:pt x="855263" y="0"/>
                    <a:pt x="874927" y="8145"/>
                    <a:pt x="889426" y="22643"/>
                  </a:cubicBezTo>
                  <a:cubicBezTo>
                    <a:pt x="903924" y="37142"/>
                    <a:pt x="912069" y="56806"/>
                    <a:pt x="912069" y="77310"/>
                  </a:cubicBezTo>
                  <a:lnTo>
                    <a:pt x="912069" y="77310"/>
                  </a:lnTo>
                  <a:cubicBezTo>
                    <a:pt x="912069" y="97813"/>
                    <a:pt x="903924" y="117477"/>
                    <a:pt x="889426" y="131976"/>
                  </a:cubicBezTo>
                  <a:cubicBezTo>
                    <a:pt x="874927" y="146474"/>
                    <a:pt x="855263" y="154619"/>
                    <a:pt x="834760" y="154619"/>
                  </a:cubicBezTo>
                  <a:lnTo>
                    <a:pt x="77310" y="154619"/>
                  </a:lnTo>
                  <a:cubicBezTo>
                    <a:pt x="56806" y="154619"/>
                    <a:pt x="37142" y="146474"/>
                    <a:pt x="22643" y="131976"/>
                  </a:cubicBezTo>
                  <a:cubicBezTo>
                    <a:pt x="8145" y="117477"/>
                    <a:pt x="0" y="97813"/>
                    <a:pt x="0" y="77310"/>
                  </a:cubicBezTo>
                  <a:lnTo>
                    <a:pt x="0" y="77310"/>
                  </a:lnTo>
                  <a:cubicBezTo>
                    <a:pt x="0" y="56806"/>
                    <a:pt x="8145" y="37142"/>
                    <a:pt x="22643" y="22643"/>
                  </a:cubicBezTo>
                  <a:cubicBezTo>
                    <a:pt x="37142" y="8145"/>
                    <a:pt x="56806" y="0"/>
                    <a:pt x="77310" y="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912069" cy="173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13841837" y="246761"/>
            <a:ext cx="0" cy="2912324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8328034" y="3537642"/>
            <a:ext cx="2784858" cy="587069"/>
            <a:chOff x="0" y="0"/>
            <a:chExt cx="733461" cy="15461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33461" cy="154619"/>
            </a:xfrm>
            <a:custGeom>
              <a:avLst/>
              <a:gdLst/>
              <a:ahLst/>
              <a:cxnLst/>
              <a:rect l="l" t="t" r="r" b="b"/>
              <a:pathLst>
                <a:path w="733461" h="154619">
                  <a:moveTo>
                    <a:pt x="77310" y="0"/>
                  </a:moveTo>
                  <a:lnTo>
                    <a:pt x="656151" y="0"/>
                  </a:lnTo>
                  <a:cubicBezTo>
                    <a:pt x="676655" y="0"/>
                    <a:pt x="696319" y="8145"/>
                    <a:pt x="710817" y="22643"/>
                  </a:cubicBezTo>
                  <a:cubicBezTo>
                    <a:pt x="725316" y="37142"/>
                    <a:pt x="733461" y="56806"/>
                    <a:pt x="733461" y="77310"/>
                  </a:cubicBezTo>
                  <a:lnTo>
                    <a:pt x="733461" y="77310"/>
                  </a:lnTo>
                  <a:cubicBezTo>
                    <a:pt x="733461" y="97813"/>
                    <a:pt x="725316" y="117477"/>
                    <a:pt x="710817" y="131976"/>
                  </a:cubicBezTo>
                  <a:cubicBezTo>
                    <a:pt x="696319" y="146474"/>
                    <a:pt x="676655" y="154619"/>
                    <a:pt x="656151" y="154619"/>
                  </a:cubicBezTo>
                  <a:lnTo>
                    <a:pt x="77310" y="154619"/>
                  </a:lnTo>
                  <a:cubicBezTo>
                    <a:pt x="56806" y="154619"/>
                    <a:pt x="37142" y="146474"/>
                    <a:pt x="22643" y="131976"/>
                  </a:cubicBezTo>
                  <a:cubicBezTo>
                    <a:pt x="8145" y="117477"/>
                    <a:pt x="0" y="97813"/>
                    <a:pt x="0" y="77310"/>
                  </a:cubicBezTo>
                  <a:lnTo>
                    <a:pt x="0" y="77310"/>
                  </a:lnTo>
                  <a:cubicBezTo>
                    <a:pt x="0" y="56806"/>
                    <a:pt x="8145" y="37142"/>
                    <a:pt x="22643" y="22643"/>
                  </a:cubicBezTo>
                  <a:cubicBezTo>
                    <a:pt x="37142" y="8145"/>
                    <a:pt x="56806" y="0"/>
                    <a:pt x="77310" y="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733461" cy="173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595543" y="8507000"/>
            <a:ext cx="4178299" cy="751300"/>
            <a:chOff x="0" y="0"/>
            <a:chExt cx="1094955" cy="19688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94955" cy="196884"/>
            </a:xfrm>
            <a:custGeom>
              <a:avLst/>
              <a:gdLst/>
              <a:ahLst/>
              <a:cxnLst/>
              <a:rect l="l" t="t" r="r" b="b"/>
              <a:pathLst>
                <a:path w="1094955" h="196884">
                  <a:moveTo>
                    <a:pt x="94497" y="0"/>
                  </a:moveTo>
                  <a:lnTo>
                    <a:pt x="1000458" y="0"/>
                  </a:lnTo>
                  <a:cubicBezTo>
                    <a:pt x="1025520" y="0"/>
                    <a:pt x="1049556" y="9956"/>
                    <a:pt x="1067277" y="27678"/>
                  </a:cubicBezTo>
                  <a:cubicBezTo>
                    <a:pt x="1084999" y="45399"/>
                    <a:pt x="1094955" y="69435"/>
                    <a:pt x="1094955" y="94497"/>
                  </a:cubicBezTo>
                  <a:lnTo>
                    <a:pt x="1094955" y="102387"/>
                  </a:lnTo>
                  <a:cubicBezTo>
                    <a:pt x="1094955" y="127449"/>
                    <a:pt x="1084999" y="151485"/>
                    <a:pt x="1067277" y="169206"/>
                  </a:cubicBezTo>
                  <a:cubicBezTo>
                    <a:pt x="1049556" y="186928"/>
                    <a:pt x="1025520" y="196884"/>
                    <a:pt x="1000458" y="196884"/>
                  </a:cubicBezTo>
                  <a:lnTo>
                    <a:pt x="94497" y="196884"/>
                  </a:lnTo>
                  <a:cubicBezTo>
                    <a:pt x="69435" y="196884"/>
                    <a:pt x="45399" y="186928"/>
                    <a:pt x="27678" y="169206"/>
                  </a:cubicBezTo>
                  <a:cubicBezTo>
                    <a:pt x="9956" y="151485"/>
                    <a:pt x="0" y="127449"/>
                    <a:pt x="0" y="102387"/>
                  </a:cubicBezTo>
                  <a:lnTo>
                    <a:pt x="0" y="94497"/>
                  </a:lnTo>
                  <a:cubicBezTo>
                    <a:pt x="0" y="69435"/>
                    <a:pt x="9956" y="45399"/>
                    <a:pt x="27678" y="27678"/>
                  </a:cubicBezTo>
                  <a:cubicBezTo>
                    <a:pt x="45399" y="9956"/>
                    <a:pt x="69435" y="0"/>
                    <a:pt x="94497" y="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1094955" cy="2159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7179933" y="0"/>
            <a:ext cx="5160317" cy="3440212"/>
          </a:xfrm>
          <a:custGeom>
            <a:avLst/>
            <a:gdLst/>
            <a:ahLst/>
            <a:cxnLst/>
            <a:rect l="l" t="t" r="r" b="b"/>
            <a:pathLst>
              <a:path w="5160317" h="3440212">
                <a:moveTo>
                  <a:pt x="0" y="0"/>
                </a:moveTo>
                <a:lnTo>
                  <a:pt x="5160317" y="0"/>
                </a:lnTo>
                <a:lnTo>
                  <a:pt x="5160317" y="3440212"/>
                </a:lnTo>
                <a:lnTo>
                  <a:pt x="0" y="34402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9" name="AutoShape 19"/>
          <p:cNvSpPr/>
          <p:nvPr/>
        </p:nvSpPr>
        <p:spPr>
          <a:xfrm flipH="1" flipV="1">
            <a:off x="7706993" y="1115314"/>
            <a:ext cx="3603650" cy="1905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0" name="Freeform 20"/>
          <p:cNvSpPr/>
          <p:nvPr/>
        </p:nvSpPr>
        <p:spPr>
          <a:xfrm>
            <a:off x="12914390" y="79228"/>
            <a:ext cx="4873296" cy="3248864"/>
          </a:xfrm>
          <a:custGeom>
            <a:avLst/>
            <a:gdLst/>
            <a:ahLst/>
            <a:cxnLst/>
            <a:rect l="l" t="t" r="r" b="b"/>
            <a:pathLst>
              <a:path w="4873296" h="3248864">
                <a:moveTo>
                  <a:pt x="0" y="0"/>
                </a:moveTo>
                <a:lnTo>
                  <a:pt x="4873296" y="0"/>
                </a:lnTo>
                <a:lnTo>
                  <a:pt x="4873296" y="3248864"/>
                </a:lnTo>
                <a:lnTo>
                  <a:pt x="0" y="32488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2716429" y="4677161"/>
            <a:ext cx="5269219" cy="3512812"/>
          </a:xfrm>
          <a:custGeom>
            <a:avLst/>
            <a:gdLst/>
            <a:ahLst/>
            <a:cxnLst/>
            <a:rect l="l" t="t" r="r" b="b"/>
            <a:pathLst>
              <a:path w="5269219" h="3512812">
                <a:moveTo>
                  <a:pt x="0" y="0"/>
                </a:moveTo>
                <a:lnTo>
                  <a:pt x="5269219" y="0"/>
                </a:lnTo>
                <a:lnTo>
                  <a:pt x="5269219" y="3512813"/>
                </a:lnTo>
                <a:lnTo>
                  <a:pt x="0" y="35128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2" name="AutoShape 22"/>
          <p:cNvSpPr/>
          <p:nvPr/>
        </p:nvSpPr>
        <p:spPr>
          <a:xfrm flipH="1" flipV="1">
            <a:off x="13280681" y="5393135"/>
            <a:ext cx="3603650" cy="1905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flipH="1" flipV="1">
            <a:off x="13510108" y="1665561"/>
            <a:ext cx="3374223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4" name="Freeform 24"/>
          <p:cNvSpPr/>
          <p:nvPr/>
        </p:nvSpPr>
        <p:spPr>
          <a:xfrm>
            <a:off x="462430" y="1339673"/>
            <a:ext cx="6169633" cy="4113089"/>
          </a:xfrm>
          <a:custGeom>
            <a:avLst/>
            <a:gdLst/>
            <a:ahLst/>
            <a:cxnLst/>
            <a:rect l="l" t="t" r="r" b="b"/>
            <a:pathLst>
              <a:path w="6169633" h="4113089">
                <a:moveTo>
                  <a:pt x="0" y="0"/>
                </a:moveTo>
                <a:lnTo>
                  <a:pt x="6169634" y="0"/>
                </a:lnTo>
                <a:lnTo>
                  <a:pt x="6169634" y="4113089"/>
                </a:lnTo>
                <a:lnTo>
                  <a:pt x="0" y="41130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1356807" y="5452762"/>
            <a:ext cx="4157407" cy="504532"/>
            <a:chOff x="0" y="0"/>
            <a:chExt cx="1094955" cy="13288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94955" cy="132881"/>
            </a:xfrm>
            <a:custGeom>
              <a:avLst/>
              <a:gdLst/>
              <a:ahLst/>
              <a:cxnLst/>
              <a:rect l="l" t="t" r="r" b="b"/>
              <a:pathLst>
                <a:path w="1094955" h="132881">
                  <a:moveTo>
                    <a:pt x="66440" y="0"/>
                  </a:moveTo>
                  <a:lnTo>
                    <a:pt x="1028514" y="0"/>
                  </a:lnTo>
                  <a:cubicBezTo>
                    <a:pt x="1046135" y="0"/>
                    <a:pt x="1063035" y="7000"/>
                    <a:pt x="1075495" y="19460"/>
                  </a:cubicBezTo>
                  <a:cubicBezTo>
                    <a:pt x="1087955" y="31920"/>
                    <a:pt x="1094955" y="48819"/>
                    <a:pt x="1094955" y="66440"/>
                  </a:cubicBezTo>
                  <a:lnTo>
                    <a:pt x="1094955" y="66440"/>
                  </a:lnTo>
                  <a:cubicBezTo>
                    <a:pt x="1094955" y="103135"/>
                    <a:pt x="1065208" y="132881"/>
                    <a:pt x="1028514" y="132881"/>
                  </a:cubicBezTo>
                  <a:lnTo>
                    <a:pt x="66440" y="132881"/>
                  </a:lnTo>
                  <a:cubicBezTo>
                    <a:pt x="29746" y="132881"/>
                    <a:pt x="0" y="103135"/>
                    <a:pt x="0" y="66440"/>
                  </a:cubicBezTo>
                  <a:lnTo>
                    <a:pt x="0" y="66440"/>
                  </a:lnTo>
                  <a:cubicBezTo>
                    <a:pt x="0" y="29746"/>
                    <a:pt x="29746" y="0"/>
                    <a:pt x="66440" y="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19050"/>
              <a:ext cx="1094955" cy="151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8" name="AutoShape 28"/>
          <p:cNvSpPr/>
          <p:nvPr/>
        </p:nvSpPr>
        <p:spPr>
          <a:xfrm flipH="1">
            <a:off x="1356807" y="2587439"/>
            <a:ext cx="3995242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9" name="Freeform 29"/>
          <p:cNvSpPr/>
          <p:nvPr/>
        </p:nvSpPr>
        <p:spPr>
          <a:xfrm>
            <a:off x="7001893" y="4677161"/>
            <a:ext cx="5344708" cy="3563139"/>
          </a:xfrm>
          <a:custGeom>
            <a:avLst/>
            <a:gdLst/>
            <a:ahLst/>
            <a:cxnLst/>
            <a:rect l="l" t="t" r="r" b="b"/>
            <a:pathLst>
              <a:path w="5344708" h="3563139">
                <a:moveTo>
                  <a:pt x="0" y="0"/>
                </a:moveTo>
                <a:lnTo>
                  <a:pt x="5344707" y="0"/>
                </a:lnTo>
                <a:lnTo>
                  <a:pt x="5344707" y="3563139"/>
                </a:lnTo>
                <a:lnTo>
                  <a:pt x="0" y="35631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860481" y="6101352"/>
            <a:ext cx="5373533" cy="3582355"/>
          </a:xfrm>
          <a:custGeom>
            <a:avLst/>
            <a:gdLst/>
            <a:ahLst/>
            <a:cxnLst/>
            <a:rect l="l" t="t" r="r" b="b"/>
            <a:pathLst>
              <a:path w="5373533" h="3582355">
                <a:moveTo>
                  <a:pt x="0" y="0"/>
                </a:moveTo>
                <a:lnTo>
                  <a:pt x="5373533" y="0"/>
                </a:lnTo>
                <a:lnTo>
                  <a:pt x="5373533" y="3582355"/>
                </a:lnTo>
                <a:lnTo>
                  <a:pt x="0" y="35823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273690" y="351536"/>
            <a:ext cx="6547114" cy="74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56"/>
              </a:lnSpc>
            </a:pPr>
            <a:r>
              <a:rPr lang="en-US" sz="5600">
                <a:solidFill>
                  <a:srgbClr val="211F1C"/>
                </a:solidFill>
                <a:latin typeface="Montserrat Light"/>
              </a:rPr>
              <a:t>WHO TO AVOID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434399" y="8413745"/>
            <a:ext cx="383327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Canva Sans"/>
              </a:rPr>
              <a:t>Avoid Entrepreneuers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280581" y="3680553"/>
            <a:ext cx="383327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Canva Sans"/>
              </a:rPr>
              <a:t>Avoid those with housing loans.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818169" y="3680553"/>
            <a:ext cx="383327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Canva Sans"/>
              </a:rPr>
              <a:t>Avoid blue collar workers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758422" y="8615892"/>
            <a:ext cx="3852542" cy="542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51"/>
              </a:lnSpc>
              <a:spcBef>
                <a:spcPct val="0"/>
              </a:spcBef>
            </a:pPr>
            <a:r>
              <a:rPr lang="en-US" sz="1608">
                <a:solidFill>
                  <a:srgbClr val="000000"/>
                </a:solidFill>
                <a:latin typeface="Canva Sans"/>
              </a:rPr>
              <a:t>Avoid people who’s education is unknown.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518872" y="5560966"/>
            <a:ext cx="3833278" cy="54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Canva Sans"/>
              </a:rPr>
              <a:t>Avoid people with personal loans.</a:t>
            </a:r>
          </a:p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endParaRPr lang="en-US" sz="1599">
              <a:solidFill>
                <a:srgbClr val="000000"/>
              </a:solidFill>
              <a:latin typeface="Canva Sans"/>
            </a:endParaRPr>
          </a:p>
        </p:txBody>
      </p:sp>
      <p:grpSp>
        <p:nvGrpSpPr>
          <p:cNvPr id="37" name="Group 37"/>
          <p:cNvGrpSpPr/>
          <p:nvPr/>
        </p:nvGrpSpPr>
        <p:grpSpPr>
          <a:xfrm>
            <a:off x="1518872" y="9683707"/>
            <a:ext cx="3833278" cy="528120"/>
            <a:chOff x="0" y="0"/>
            <a:chExt cx="1004539" cy="138398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004539" cy="138398"/>
            </a:xfrm>
            <a:custGeom>
              <a:avLst/>
              <a:gdLst/>
              <a:ahLst/>
              <a:cxnLst/>
              <a:rect l="l" t="t" r="r" b="b"/>
              <a:pathLst>
                <a:path w="1004539" h="138398">
                  <a:moveTo>
                    <a:pt x="69199" y="0"/>
                  </a:moveTo>
                  <a:lnTo>
                    <a:pt x="935341" y="0"/>
                  </a:lnTo>
                  <a:cubicBezTo>
                    <a:pt x="973558" y="0"/>
                    <a:pt x="1004539" y="30981"/>
                    <a:pt x="1004539" y="69199"/>
                  </a:cubicBezTo>
                  <a:lnTo>
                    <a:pt x="1004539" y="69199"/>
                  </a:lnTo>
                  <a:cubicBezTo>
                    <a:pt x="1004539" y="87552"/>
                    <a:pt x="997249" y="105153"/>
                    <a:pt x="984272" y="118130"/>
                  </a:cubicBezTo>
                  <a:cubicBezTo>
                    <a:pt x="971294" y="131107"/>
                    <a:pt x="953693" y="138398"/>
                    <a:pt x="935341" y="138398"/>
                  </a:cubicBezTo>
                  <a:lnTo>
                    <a:pt x="69199" y="138398"/>
                  </a:lnTo>
                  <a:cubicBezTo>
                    <a:pt x="50846" y="138398"/>
                    <a:pt x="33245" y="131107"/>
                    <a:pt x="20268" y="118130"/>
                  </a:cubicBezTo>
                  <a:cubicBezTo>
                    <a:pt x="7291" y="105153"/>
                    <a:pt x="0" y="87552"/>
                    <a:pt x="0" y="69199"/>
                  </a:cubicBezTo>
                  <a:lnTo>
                    <a:pt x="0" y="69199"/>
                  </a:lnTo>
                  <a:cubicBezTo>
                    <a:pt x="0" y="50846"/>
                    <a:pt x="7291" y="33245"/>
                    <a:pt x="20268" y="20268"/>
                  </a:cubicBezTo>
                  <a:cubicBezTo>
                    <a:pt x="33245" y="7291"/>
                    <a:pt x="50846" y="0"/>
                    <a:pt x="69199" y="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19050"/>
              <a:ext cx="1004539" cy="157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620976" y="9798007"/>
            <a:ext cx="3852542" cy="265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51"/>
              </a:lnSpc>
              <a:spcBef>
                <a:spcPct val="0"/>
              </a:spcBef>
            </a:pPr>
            <a:r>
              <a:rPr lang="en-US" sz="1608">
                <a:solidFill>
                  <a:srgbClr val="000000"/>
                </a:solidFill>
                <a:latin typeface="Canva Sans"/>
              </a:rPr>
              <a:t>Avoid unemployed people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694</Words>
  <Application>Microsoft Office PowerPoint</Application>
  <PresentationFormat>Custom</PresentationFormat>
  <Paragraphs>107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DM Sans</vt:lpstr>
      <vt:lpstr>Arial</vt:lpstr>
      <vt:lpstr>Roboto Mono</vt:lpstr>
      <vt:lpstr>Oswald Bold Italics</vt:lpstr>
      <vt:lpstr>Oswald Bold</vt:lpstr>
      <vt:lpstr>Calibri</vt:lpstr>
      <vt:lpstr>Montserrat Light</vt:lpstr>
      <vt:lpstr>Montserrat Light Bold</vt:lpstr>
      <vt:lpstr>Canva Sans</vt:lpstr>
      <vt:lpstr>Arimo</vt:lpstr>
      <vt:lpstr>Oswald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</dc:title>
  <cp:lastModifiedBy>Cheeze Nuggetz</cp:lastModifiedBy>
  <cp:revision>2</cp:revision>
  <dcterms:created xsi:type="dcterms:W3CDTF">2006-08-16T00:00:00Z</dcterms:created>
  <dcterms:modified xsi:type="dcterms:W3CDTF">2024-01-30T02:51:29Z</dcterms:modified>
  <dc:identifier>DAF3VVJExpY</dc:identifier>
</cp:coreProperties>
</file>